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Libre Franklin"/>
      <p:regular r:id="rId33"/>
      <p:bold r:id="rId34"/>
      <p:italic r:id="rId35"/>
      <p:boldItalic r:id="rId36"/>
    </p:embeddedFont>
    <p:embeddedFont>
      <p:font typeface="Roboto"/>
      <p:regular r:id="rId37"/>
      <p:bold r:id="rId38"/>
      <p:italic r:id="rId39"/>
      <p:boldItalic r:id="rId40"/>
    </p:embeddedFont>
    <p:embeddedFont>
      <p:font typeface="Libre Franklin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80">
          <p15:clr>
            <a:srgbClr val="A4A3A4"/>
          </p15:clr>
        </p15:guide>
        <p15:guide id="2" pos="3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5CDE8C-DD5B-41B9-8FDE-1FAFE5772B4C}">
  <a:tblStyle styleId="{9F5CDE8C-DD5B-41B9-8FDE-1FAFE5772B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80" orient="horz"/>
        <p:guide pos="3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LibreFranklinMedium-bold.fntdata"/><Relationship Id="rId41" Type="http://schemas.openxmlformats.org/officeDocument/2006/relationships/font" Target="fonts/LibreFranklinMedium-regular.fntdata"/><Relationship Id="rId22" Type="http://schemas.openxmlformats.org/officeDocument/2006/relationships/slide" Target="slides/slide16.xml"/><Relationship Id="rId44" Type="http://schemas.openxmlformats.org/officeDocument/2006/relationships/font" Target="fonts/LibreFranklinMedium-boldItalic.fntdata"/><Relationship Id="rId21" Type="http://schemas.openxmlformats.org/officeDocument/2006/relationships/slide" Target="slides/slide15.xml"/><Relationship Id="rId43" Type="http://schemas.openxmlformats.org/officeDocument/2006/relationships/font" Target="fonts/LibreFranklinMedium-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ibreFranklin-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ibreFranklin-italic.fntdata"/><Relationship Id="rId12" Type="http://schemas.openxmlformats.org/officeDocument/2006/relationships/slide" Target="slides/slide6.xml"/><Relationship Id="rId34" Type="http://schemas.openxmlformats.org/officeDocument/2006/relationships/font" Target="fonts/LibreFranklin-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LibreFranklin-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925f7855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925f7855b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928d4215e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928d4215e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2f928d4215e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948c83b91_2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f948c83b91_2_10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2f948c83b91_2_10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94c4f41bc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94c4f41bc_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f94c4f41bc_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f94c4f41bc_8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f94c4f41bc_8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2f94c4f41bc_8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f948c83b91_2_10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f948c83b91_2_10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2f948c83b91_2_10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f948c83b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f948c83b91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f948c83b91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f948c83b91_2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f948c83b91_2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948c83b91_2_10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948c83b91_2_10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2f948c83b91_2_10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f948c83b9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f948c83b9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f948c83b9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91ffe9700_0_8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f91ffe9700_0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f948c83b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f948c83b91_2_3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f94c4f41bc_1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f94c4f41bc_11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f94c4f41bc_11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f94c4f41bc_11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f94c4f41bc_11_2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f94c4f41bc_11_2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94c4f41bc_11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f94c4f41bc_11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scraped and analysed 10-K Filings data to understand the effect Product 3.0 on key business metrics</a:t>
            </a:r>
            <a:endParaRPr/>
          </a:p>
          <a:p>
            <a:pPr indent="0" lvl="0" marL="0" rtl="0" algn="l">
              <a:spcBef>
                <a:spcPts val="0"/>
              </a:spcBef>
              <a:spcAft>
                <a:spcPts val="0"/>
              </a:spcAft>
              <a:buNone/>
            </a:pPr>
            <a:r>
              <a:rPr lang="en-US"/>
              <a:t>Trend analysis using Google Trends and Fashion Magazines</a:t>
            </a:r>
            <a:endParaRPr/>
          </a:p>
          <a:p>
            <a:pPr indent="0" lvl="0" marL="0" rtl="0" algn="l">
              <a:spcBef>
                <a:spcPts val="0"/>
              </a:spcBef>
              <a:spcAft>
                <a:spcPts val="0"/>
              </a:spcAft>
              <a:buNone/>
            </a:pPr>
            <a:r>
              <a:rPr lang="en-US"/>
              <a:t>Reddit &amp; Amazon Reviews to understand sentiment towards GAP products</a:t>
            </a:r>
            <a:endParaRPr/>
          </a:p>
          <a:p>
            <a:pPr indent="0" lvl="0" marL="0" rtl="0" algn="l">
              <a:spcBef>
                <a:spcPts val="0"/>
              </a:spcBef>
              <a:spcAft>
                <a:spcPts val="0"/>
              </a:spcAft>
              <a:buNone/>
            </a:pPr>
            <a:r>
              <a:rPr lang="en-US"/>
              <a:t>Amazon &amp; Competitor websites to understand product portfolio</a:t>
            </a:r>
            <a:endParaRPr/>
          </a:p>
        </p:txBody>
      </p:sp>
      <p:sp>
        <p:nvSpPr>
          <p:cNvPr id="571" name="Google Shape;571;g2f94c4f41bc_11_2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94c4f41bc_11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94c4f41bc_11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2f94c4f41bc_11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f94c4f41bc_11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f94c4f41bc_11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2f94c4f41bc_11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f94c4f41bc_11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f94c4f41bc_11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2f94c4f41bc_11_2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91ffe9700_0_10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91ffe9700_0_10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f91ffe9700_0_10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90386d77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f90386d77b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f90386d77b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90386d77b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90386d77b_1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f90386d77b_1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928d4215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f928d4215e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are several problems we could solve, but we focused on the key issues GAP was facing and considered what data could solve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91ffe9700_0_1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91ffe9700_0_1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scraped and analysed 10-K Filings data to understand the effect Product 3.0 on key business metrics</a:t>
            </a:r>
            <a:endParaRPr/>
          </a:p>
          <a:p>
            <a:pPr indent="0" lvl="0" marL="0" rtl="0" algn="l">
              <a:spcBef>
                <a:spcPts val="0"/>
              </a:spcBef>
              <a:spcAft>
                <a:spcPts val="0"/>
              </a:spcAft>
              <a:buNone/>
            </a:pPr>
            <a:r>
              <a:rPr lang="en-US"/>
              <a:t>Trend analysis using Google Trends and Fashion Magazines</a:t>
            </a:r>
            <a:endParaRPr/>
          </a:p>
          <a:p>
            <a:pPr indent="0" lvl="0" marL="0" rtl="0" algn="l">
              <a:spcBef>
                <a:spcPts val="0"/>
              </a:spcBef>
              <a:spcAft>
                <a:spcPts val="0"/>
              </a:spcAft>
              <a:buNone/>
            </a:pPr>
            <a:r>
              <a:rPr lang="en-US"/>
              <a:t>Reddit &amp; Amazon Reviews to </a:t>
            </a:r>
            <a:r>
              <a:rPr lang="en-US"/>
              <a:t>understand</a:t>
            </a:r>
            <a:r>
              <a:rPr lang="en-US"/>
              <a:t> sentiment towards GAP products</a:t>
            </a:r>
            <a:endParaRPr/>
          </a:p>
          <a:p>
            <a:pPr indent="0" lvl="0" marL="0" rtl="0" algn="l">
              <a:spcBef>
                <a:spcPts val="0"/>
              </a:spcBef>
              <a:spcAft>
                <a:spcPts val="0"/>
              </a:spcAft>
              <a:buNone/>
            </a:pPr>
            <a:r>
              <a:rPr lang="en-US"/>
              <a:t>Amazon &amp; Competitor websites to understand product portfolio</a:t>
            </a:r>
            <a:endParaRPr/>
          </a:p>
        </p:txBody>
      </p:sp>
      <p:sp>
        <p:nvSpPr>
          <p:cNvPr id="370" name="Google Shape;370;g2f91ffe9700_0_1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90386d77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90386d77b_1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f925f7855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f925f7855b_0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p:cSld name="Title Slide - Black">
    <p:bg>
      <p:bgPr>
        <a:solidFill>
          <a:schemeClr val="dk1"/>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9956800" y="0"/>
            <a:ext cx="2235199" cy="6858000"/>
          </a:xfrm>
          <a:prstGeom prst="rect">
            <a:avLst/>
          </a:prstGeom>
          <a:noFill/>
          <a:ln>
            <a:noFill/>
          </a:ln>
        </p:spPr>
      </p:pic>
      <p:sp>
        <p:nvSpPr>
          <p:cNvPr id="15" name="Google Shape;15;p2"/>
          <p:cNvSpPr/>
          <p:nvPr/>
        </p:nvSpPr>
        <p:spPr>
          <a:xfrm>
            <a:off x="9954706" y="-9439"/>
            <a:ext cx="2249175" cy="6872149"/>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 name="Google Shape;16;p2"/>
          <p:cNvSpPr txBox="1"/>
          <p:nvPr>
            <p:ph type="title"/>
          </p:nvPr>
        </p:nvSpPr>
        <p:spPr>
          <a:xfrm>
            <a:off x="1023257" y="2005070"/>
            <a:ext cx="7763400" cy="592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400"/>
              <a:buFont typeface="Arial"/>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1023257" y="3238938"/>
            <a:ext cx="7763400" cy="449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Font typeface="Arial"/>
              <a:buNone/>
              <a:defRPr b="1" i="0" sz="24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2" type="body"/>
          </p:nvPr>
        </p:nvSpPr>
        <p:spPr>
          <a:xfrm>
            <a:off x="1023257" y="3716729"/>
            <a:ext cx="7763400" cy="449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Font typeface="Arial"/>
              <a:buNone/>
              <a:defRPr sz="16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3">
            <a:alphaModFix/>
          </a:blip>
          <a:srcRect b="0" l="0" r="0" t="0"/>
          <a:stretch/>
        </p:blipFill>
        <p:spPr>
          <a:xfrm>
            <a:off x="1023258" y="5796005"/>
            <a:ext cx="4318001" cy="4610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2 Column">
  <p:cSld name="Photo with Copy - 2 Column">
    <p:spTree>
      <p:nvGrpSpPr>
        <p:cNvPr id="62" name="Shape 62"/>
        <p:cNvGrpSpPr/>
        <p:nvPr/>
      </p:nvGrpSpPr>
      <p:grpSpPr>
        <a:xfrm>
          <a:off x="0" y="0"/>
          <a:ext cx="0" cy="0"/>
          <a:chOff x="0" y="0"/>
          <a:chExt cx="0" cy="0"/>
        </a:xfrm>
      </p:grpSpPr>
      <p:sp>
        <p:nvSpPr>
          <p:cNvPr id="63" name="Google Shape;63;p11"/>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1"/>
          <p:cNvSpPr txBox="1"/>
          <p:nvPr>
            <p:ph idx="2" type="body"/>
          </p:nvPr>
        </p:nvSpPr>
        <p:spPr>
          <a:xfrm>
            <a:off x="446313" y="3652272"/>
            <a:ext cx="5469600" cy="2345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1"/>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3" type="pic"/>
          </p:nvPr>
        </p:nvSpPr>
        <p:spPr>
          <a:xfrm>
            <a:off x="446311" y="1543323"/>
            <a:ext cx="5469600" cy="1885800"/>
          </a:xfrm>
          <a:prstGeom prst="rect">
            <a:avLst/>
          </a:prstGeom>
          <a:noFill/>
          <a:ln>
            <a:noFill/>
          </a:ln>
        </p:spPr>
      </p:sp>
      <p:sp>
        <p:nvSpPr>
          <p:cNvPr id="67" name="Google Shape;67;p11"/>
          <p:cNvSpPr/>
          <p:nvPr>
            <p:ph idx="4" type="pic"/>
          </p:nvPr>
        </p:nvSpPr>
        <p:spPr>
          <a:xfrm>
            <a:off x="6275945" y="1543323"/>
            <a:ext cx="5458800" cy="1885800"/>
          </a:xfrm>
          <a:prstGeom prst="rect">
            <a:avLst/>
          </a:prstGeom>
          <a:noFill/>
          <a:ln>
            <a:noFill/>
          </a:ln>
        </p:spPr>
      </p:sp>
      <p:sp>
        <p:nvSpPr>
          <p:cNvPr id="68" name="Google Shape;68;p11"/>
          <p:cNvSpPr txBox="1"/>
          <p:nvPr>
            <p:ph idx="5" type="body"/>
          </p:nvPr>
        </p:nvSpPr>
        <p:spPr>
          <a:xfrm>
            <a:off x="6264929" y="3652271"/>
            <a:ext cx="5469600" cy="2345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1"/>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0" name="Google Shape;70;p11"/>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3 Column">
  <p:cSld name="Photo with Copy - 3 Column">
    <p:spTree>
      <p:nvGrpSpPr>
        <p:cNvPr id="71" name="Shape 71"/>
        <p:cNvGrpSpPr/>
        <p:nvPr/>
      </p:nvGrpSpPr>
      <p:grpSpPr>
        <a:xfrm>
          <a:off x="0" y="0"/>
          <a:ext cx="0" cy="0"/>
          <a:chOff x="0" y="0"/>
          <a:chExt cx="0" cy="0"/>
        </a:xfrm>
      </p:grpSpPr>
      <p:sp>
        <p:nvSpPr>
          <p:cNvPr id="72" name="Google Shape;72;p12"/>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2"/>
          <p:cNvSpPr txBox="1"/>
          <p:nvPr>
            <p:ph idx="2" type="body"/>
          </p:nvPr>
        </p:nvSpPr>
        <p:spPr>
          <a:xfrm>
            <a:off x="446314" y="3652272"/>
            <a:ext cx="3534600" cy="2345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2"/>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p:nvPr>
            <p:ph idx="3" type="pic"/>
          </p:nvPr>
        </p:nvSpPr>
        <p:spPr>
          <a:xfrm>
            <a:off x="446312" y="1543323"/>
            <a:ext cx="3534600" cy="1885800"/>
          </a:xfrm>
          <a:prstGeom prst="rect">
            <a:avLst/>
          </a:prstGeom>
          <a:noFill/>
          <a:ln>
            <a:noFill/>
          </a:ln>
        </p:spPr>
      </p:sp>
      <p:sp>
        <p:nvSpPr>
          <p:cNvPr id="76" name="Google Shape;76;p12"/>
          <p:cNvSpPr/>
          <p:nvPr>
            <p:ph idx="4" type="pic"/>
          </p:nvPr>
        </p:nvSpPr>
        <p:spPr>
          <a:xfrm>
            <a:off x="4336974" y="1543324"/>
            <a:ext cx="3527400" cy="1885800"/>
          </a:xfrm>
          <a:prstGeom prst="rect">
            <a:avLst/>
          </a:prstGeom>
          <a:noFill/>
          <a:ln>
            <a:noFill/>
          </a:ln>
        </p:spPr>
      </p:sp>
      <p:sp>
        <p:nvSpPr>
          <p:cNvPr id="77" name="Google Shape;77;p12"/>
          <p:cNvSpPr txBox="1"/>
          <p:nvPr>
            <p:ph idx="5" type="body"/>
          </p:nvPr>
        </p:nvSpPr>
        <p:spPr>
          <a:xfrm>
            <a:off x="4325959" y="3652272"/>
            <a:ext cx="3534600" cy="2345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p:nvPr>
            <p:ph idx="6" type="pic"/>
          </p:nvPr>
        </p:nvSpPr>
        <p:spPr>
          <a:xfrm>
            <a:off x="8205605" y="1532307"/>
            <a:ext cx="3527400" cy="1885800"/>
          </a:xfrm>
          <a:prstGeom prst="rect">
            <a:avLst/>
          </a:prstGeom>
          <a:noFill/>
          <a:ln>
            <a:noFill/>
          </a:ln>
        </p:spPr>
      </p:sp>
      <p:sp>
        <p:nvSpPr>
          <p:cNvPr id="79" name="Google Shape;79;p12"/>
          <p:cNvSpPr txBox="1"/>
          <p:nvPr>
            <p:ph idx="7" type="body"/>
          </p:nvPr>
        </p:nvSpPr>
        <p:spPr>
          <a:xfrm>
            <a:off x="8194590" y="3641255"/>
            <a:ext cx="3534600" cy="2345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12"/>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2" name="Shape 82"/>
        <p:cNvGrpSpPr/>
        <p:nvPr/>
      </p:nvGrpSpPr>
      <p:grpSpPr>
        <a:xfrm>
          <a:off x="0" y="0"/>
          <a:ext cx="0" cy="0"/>
          <a:chOff x="0" y="0"/>
          <a:chExt cx="0" cy="0"/>
        </a:xfrm>
      </p:grpSpPr>
      <p:sp>
        <p:nvSpPr>
          <p:cNvPr id="83" name="Google Shape;83;p13"/>
          <p:cNvSpPr txBox="1"/>
          <p:nvPr>
            <p:ph type="title"/>
          </p:nvPr>
        </p:nvSpPr>
        <p:spPr>
          <a:xfrm>
            <a:off x="457202" y="457200"/>
            <a:ext cx="4314900" cy="964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a:off x="457202" y="1570383"/>
            <a:ext cx="4314900" cy="429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13"/>
          <p:cNvSpPr txBox="1"/>
          <p:nvPr>
            <p:ph idx="2" type="body"/>
          </p:nvPr>
        </p:nvSpPr>
        <p:spPr>
          <a:xfrm>
            <a:off x="5071871" y="457200"/>
            <a:ext cx="6663000" cy="54117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 name="Google Shape;86;p13"/>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7" name="Google Shape;87;p13"/>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type="picTx">
  <p:cSld name="PICTURE_WITH_CAPTION_TEXT">
    <p:spTree>
      <p:nvGrpSpPr>
        <p:cNvPr id="88" name="Shape 88"/>
        <p:cNvGrpSpPr/>
        <p:nvPr/>
      </p:nvGrpSpPr>
      <p:grpSpPr>
        <a:xfrm>
          <a:off x="0" y="0"/>
          <a:ext cx="0" cy="0"/>
          <a:chOff x="0" y="0"/>
          <a:chExt cx="0" cy="0"/>
        </a:xfrm>
      </p:grpSpPr>
      <p:sp>
        <p:nvSpPr>
          <p:cNvPr id="89" name="Google Shape;89;p14"/>
          <p:cNvSpPr txBox="1"/>
          <p:nvPr>
            <p:ph type="title"/>
          </p:nvPr>
        </p:nvSpPr>
        <p:spPr>
          <a:xfrm>
            <a:off x="446314" y="470037"/>
            <a:ext cx="4325700" cy="1034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p:nvPr>
            <p:ph idx="2" type="pic"/>
          </p:nvPr>
        </p:nvSpPr>
        <p:spPr>
          <a:xfrm>
            <a:off x="5183188" y="470037"/>
            <a:ext cx="6562500" cy="5391000"/>
          </a:xfrm>
          <a:prstGeom prst="rect">
            <a:avLst/>
          </a:prstGeom>
          <a:noFill/>
          <a:ln>
            <a:noFill/>
          </a:ln>
        </p:spPr>
      </p:sp>
      <p:sp>
        <p:nvSpPr>
          <p:cNvPr id="91" name="Google Shape;91;p14"/>
          <p:cNvSpPr txBox="1"/>
          <p:nvPr>
            <p:ph idx="1" type="body"/>
          </p:nvPr>
        </p:nvSpPr>
        <p:spPr>
          <a:xfrm>
            <a:off x="446314" y="1759226"/>
            <a:ext cx="4325700" cy="4086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2" name="Google Shape;92;p14"/>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3" name="Google Shape;93;p14"/>
          <p:cNvPicPr preferRelativeResize="0"/>
          <p:nvPr/>
        </p:nvPicPr>
        <p:blipFill rotWithShape="1">
          <a:blip r:embed="rId2">
            <a:alphaModFix/>
          </a:blip>
          <a:srcRect b="0" l="0" r="0" t="0"/>
          <a:stretch/>
        </p:blipFill>
        <p:spPr>
          <a:xfrm>
            <a:off x="446314" y="6215540"/>
            <a:ext cx="3350436" cy="354752"/>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p:cSld name="Photos">
    <p:spTree>
      <p:nvGrpSpPr>
        <p:cNvPr id="94" name="Shape 94"/>
        <p:cNvGrpSpPr/>
        <p:nvPr/>
      </p:nvGrpSpPr>
      <p:grpSpPr>
        <a:xfrm>
          <a:off x="0" y="0"/>
          <a:ext cx="0" cy="0"/>
          <a:chOff x="0" y="0"/>
          <a:chExt cx="0" cy="0"/>
        </a:xfrm>
      </p:grpSpPr>
      <p:sp>
        <p:nvSpPr>
          <p:cNvPr id="95" name="Google Shape;95;p15"/>
          <p:cNvSpPr/>
          <p:nvPr>
            <p:ph idx="2" type="pic"/>
          </p:nvPr>
        </p:nvSpPr>
        <p:spPr>
          <a:xfrm>
            <a:off x="446313" y="1543323"/>
            <a:ext cx="5458800" cy="4317600"/>
          </a:xfrm>
          <a:prstGeom prst="rect">
            <a:avLst/>
          </a:prstGeom>
          <a:noFill/>
          <a:ln>
            <a:noFill/>
          </a:ln>
        </p:spPr>
      </p:sp>
      <p:sp>
        <p:nvSpPr>
          <p:cNvPr id="96" name="Google Shape;96;p15"/>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5"/>
          <p:cNvSpPr/>
          <p:nvPr>
            <p:ph idx="3" type="pic"/>
          </p:nvPr>
        </p:nvSpPr>
        <p:spPr>
          <a:xfrm>
            <a:off x="6286962" y="1543323"/>
            <a:ext cx="5458800" cy="4317600"/>
          </a:xfrm>
          <a:prstGeom prst="rect">
            <a:avLst/>
          </a:prstGeom>
          <a:noFill/>
          <a:ln>
            <a:noFill/>
          </a:ln>
        </p:spPr>
      </p:sp>
      <p:sp>
        <p:nvSpPr>
          <p:cNvPr id="98" name="Google Shape;98;p15"/>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5"/>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0" name="Google Shape;100;p15"/>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with Photos">
  <p:cSld name="Copy with Photos">
    <p:spTree>
      <p:nvGrpSpPr>
        <p:cNvPr id="101" name="Shape 101"/>
        <p:cNvGrpSpPr/>
        <p:nvPr/>
      </p:nvGrpSpPr>
      <p:grpSpPr>
        <a:xfrm>
          <a:off x="0" y="0"/>
          <a:ext cx="0" cy="0"/>
          <a:chOff x="0" y="0"/>
          <a:chExt cx="0" cy="0"/>
        </a:xfrm>
      </p:grpSpPr>
      <p:sp>
        <p:nvSpPr>
          <p:cNvPr id="102" name="Google Shape;102;p16"/>
          <p:cNvSpPr/>
          <p:nvPr>
            <p:ph idx="2" type="pic"/>
          </p:nvPr>
        </p:nvSpPr>
        <p:spPr>
          <a:xfrm>
            <a:off x="468086" y="1543323"/>
            <a:ext cx="5862600" cy="2055600"/>
          </a:xfrm>
          <a:prstGeom prst="rect">
            <a:avLst/>
          </a:prstGeom>
          <a:noFill/>
          <a:ln>
            <a:noFill/>
          </a:ln>
        </p:spPr>
      </p:sp>
      <p:sp>
        <p:nvSpPr>
          <p:cNvPr id="103" name="Google Shape;103;p16"/>
          <p:cNvSpPr txBox="1"/>
          <p:nvPr>
            <p:ph idx="1" type="body"/>
          </p:nvPr>
        </p:nvSpPr>
        <p:spPr>
          <a:xfrm>
            <a:off x="6615759" y="1543322"/>
            <a:ext cx="5130000" cy="4307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16"/>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p:nvPr>
            <p:ph idx="3" type="pic"/>
          </p:nvPr>
        </p:nvSpPr>
        <p:spPr>
          <a:xfrm>
            <a:off x="3486577" y="3795304"/>
            <a:ext cx="2844300" cy="2055600"/>
          </a:xfrm>
          <a:prstGeom prst="rect">
            <a:avLst/>
          </a:prstGeom>
          <a:noFill/>
          <a:ln>
            <a:noFill/>
          </a:ln>
        </p:spPr>
      </p:sp>
      <p:sp>
        <p:nvSpPr>
          <p:cNvPr id="106" name="Google Shape;106;p16"/>
          <p:cNvSpPr/>
          <p:nvPr>
            <p:ph idx="4" type="pic"/>
          </p:nvPr>
        </p:nvSpPr>
        <p:spPr>
          <a:xfrm>
            <a:off x="468086" y="3795304"/>
            <a:ext cx="2844300" cy="2055600"/>
          </a:xfrm>
          <a:prstGeom prst="rect">
            <a:avLst/>
          </a:prstGeom>
          <a:noFill/>
          <a:ln>
            <a:noFill/>
          </a:ln>
        </p:spPr>
      </p:sp>
      <p:sp>
        <p:nvSpPr>
          <p:cNvPr id="107" name="Google Shape;107;p16"/>
          <p:cNvSpPr txBox="1"/>
          <p:nvPr>
            <p:ph idx="5"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6"/>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6"/>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with Captions">
  <p:cSld name="Photos with Captions">
    <p:spTree>
      <p:nvGrpSpPr>
        <p:cNvPr id="110" name="Shape 110"/>
        <p:cNvGrpSpPr/>
        <p:nvPr/>
      </p:nvGrpSpPr>
      <p:grpSpPr>
        <a:xfrm>
          <a:off x="0" y="0"/>
          <a:ext cx="0" cy="0"/>
          <a:chOff x="0" y="0"/>
          <a:chExt cx="0" cy="0"/>
        </a:xfrm>
      </p:grpSpPr>
      <p:sp>
        <p:nvSpPr>
          <p:cNvPr id="111" name="Google Shape;111;p17"/>
          <p:cNvSpPr txBox="1"/>
          <p:nvPr>
            <p:ph idx="1" type="body"/>
          </p:nvPr>
        </p:nvSpPr>
        <p:spPr>
          <a:xfrm>
            <a:off x="435428" y="3253121"/>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2" name="Google Shape;112;p17"/>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7"/>
          <p:cNvSpPr/>
          <p:nvPr>
            <p:ph idx="2" type="pic"/>
          </p:nvPr>
        </p:nvSpPr>
        <p:spPr>
          <a:xfrm>
            <a:off x="457200" y="1367317"/>
            <a:ext cx="3519900" cy="1750500"/>
          </a:xfrm>
          <a:prstGeom prst="rect">
            <a:avLst/>
          </a:prstGeom>
          <a:noFill/>
          <a:ln>
            <a:noFill/>
          </a:ln>
        </p:spPr>
      </p:sp>
      <p:sp>
        <p:nvSpPr>
          <p:cNvPr id="114" name="Google Shape;114;p17"/>
          <p:cNvSpPr/>
          <p:nvPr>
            <p:ph idx="3" type="pic"/>
          </p:nvPr>
        </p:nvSpPr>
        <p:spPr>
          <a:xfrm>
            <a:off x="4325104" y="1367317"/>
            <a:ext cx="3519900" cy="1750500"/>
          </a:xfrm>
          <a:prstGeom prst="rect">
            <a:avLst/>
          </a:prstGeom>
          <a:noFill/>
          <a:ln>
            <a:noFill/>
          </a:ln>
        </p:spPr>
      </p:sp>
      <p:sp>
        <p:nvSpPr>
          <p:cNvPr id="115" name="Google Shape;115;p17"/>
          <p:cNvSpPr/>
          <p:nvPr>
            <p:ph idx="4" type="pic"/>
          </p:nvPr>
        </p:nvSpPr>
        <p:spPr>
          <a:xfrm>
            <a:off x="8181729" y="1367317"/>
            <a:ext cx="3519900" cy="1750500"/>
          </a:xfrm>
          <a:prstGeom prst="rect">
            <a:avLst/>
          </a:prstGeom>
          <a:noFill/>
          <a:ln>
            <a:noFill/>
          </a:ln>
        </p:spPr>
      </p:sp>
      <p:sp>
        <p:nvSpPr>
          <p:cNvPr id="116" name="Google Shape;116;p17"/>
          <p:cNvSpPr txBox="1"/>
          <p:nvPr>
            <p:ph idx="5" type="body"/>
          </p:nvPr>
        </p:nvSpPr>
        <p:spPr>
          <a:xfrm>
            <a:off x="4303332" y="3253121"/>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 name="Google Shape;117;p17"/>
          <p:cNvSpPr txBox="1"/>
          <p:nvPr>
            <p:ph idx="6" type="body"/>
          </p:nvPr>
        </p:nvSpPr>
        <p:spPr>
          <a:xfrm>
            <a:off x="8181729" y="3253121"/>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8" name="Google Shape;118;p17"/>
          <p:cNvSpPr txBox="1"/>
          <p:nvPr>
            <p:ph idx="7" type="body"/>
          </p:nvPr>
        </p:nvSpPr>
        <p:spPr>
          <a:xfrm>
            <a:off x="413656" y="5656648"/>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9" name="Google Shape;119;p17"/>
          <p:cNvSpPr/>
          <p:nvPr>
            <p:ph idx="8" type="pic"/>
          </p:nvPr>
        </p:nvSpPr>
        <p:spPr>
          <a:xfrm>
            <a:off x="435428" y="3770844"/>
            <a:ext cx="3519900" cy="1750500"/>
          </a:xfrm>
          <a:prstGeom prst="rect">
            <a:avLst/>
          </a:prstGeom>
          <a:noFill/>
          <a:ln>
            <a:noFill/>
          </a:ln>
        </p:spPr>
      </p:sp>
      <p:sp>
        <p:nvSpPr>
          <p:cNvPr id="120" name="Google Shape;120;p17"/>
          <p:cNvSpPr/>
          <p:nvPr>
            <p:ph idx="9" type="pic"/>
          </p:nvPr>
        </p:nvSpPr>
        <p:spPr>
          <a:xfrm>
            <a:off x="4303332" y="3770844"/>
            <a:ext cx="3519900" cy="1750500"/>
          </a:xfrm>
          <a:prstGeom prst="rect">
            <a:avLst/>
          </a:prstGeom>
          <a:noFill/>
          <a:ln>
            <a:noFill/>
          </a:ln>
        </p:spPr>
      </p:sp>
      <p:sp>
        <p:nvSpPr>
          <p:cNvPr id="121" name="Google Shape;121;p17"/>
          <p:cNvSpPr/>
          <p:nvPr>
            <p:ph idx="13" type="pic"/>
          </p:nvPr>
        </p:nvSpPr>
        <p:spPr>
          <a:xfrm>
            <a:off x="8193008" y="3770844"/>
            <a:ext cx="3519900" cy="1750500"/>
          </a:xfrm>
          <a:prstGeom prst="rect">
            <a:avLst/>
          </a:prstGeom>
          <a:noFill/>
          <a:ln>
            <a:noFill/>
          </a:ln>
        </p:spPr>
      </p:sp>
      <p:sp>
        <p:nvSpPr>
          <p:cNvPr id="122" name="Google Shape;122;p17"/>
          <p:cNvSpPr txBox="1"/>
          <p:nvPr>
            <p:ph idx="14" type="body"/>
          </p:nvPr>
        </p:nvSpPr>
        <p:spPr>
          <a:xfrm>
            <a:off x="4281560" y="5656648"/>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3" name="Google Shape;123;p17"/>
          <p:cNvSpPr txBox="1"/>
          <p:nvPr>
            <p:ph idx="15" type="body"/>
          </p:nvPr>
        </p:nvSpPr>
        <p:spPr>
          <a:xfrm>
            <a:off x="8193008" y="5656648"/>
            <a:ext cx="3541800" cy="365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 name="Google Shape;124;p17"/>
          <p:cNvSpPr txBox="1"/>
          <p:nvPr>
            <p:ph idx="16"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7"/>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6" name="Google Shape;126;p17"/>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ollage">
  <p:cSld name="Photo Collage">
    <p:spTree>
      <p:nvGrpSpPr>
        <p:cNvPr id="127" name="Shape 127"/>
        <p:cNvGrpSpPr/>
        <p:nvPr/>
      </p:nvGrpSpPr>
      <p:grpSpPr>
        <a:xfrm>
          <a:off x="0" y="0"/>
          <a:ext cx="0" cy="0"/>
          <a:chOff x="0" y="0"/>
          <a:chExt cx="0" cy="0"/>
        </a:xfrm>
      </p:grpSpPr>
      <p:sp>
        <p:nvSpPr>
          <p:cNvPr id="128" name="Google Shape;128;p18"/>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8"/>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8"/>
          <p:cNvSpPr/>
          <p:nvPr>
            <p:ph idx="2" type="pic"/>
          </p:nvPr>
        </p:nvSpPr>
        <p:spPr>
          <a:xfrm>
            <a:off x="446314" y="1542762"/>
            <a:ext cx="2610900" cy="1885800"/>
          </a:xfrm>
          <a:prstGeom prst="rect">
            <a:avLst/>
          </a:prstGeom>
          <a:noFill/>
          <a:ln>
            <a:noFill/>
          </a:ln>
        </p:spPr>
      </p:sp>
      <p:sp>
        <p:nvSpPr>
          <p:cNvPr id="131" name="Google Shape;131;p18"/>
          <p:cNvSpPr/>
          <p:nvPr>
            <p:ph idx="3" type="pic"/>
          </p:nvPr>
        </p:nvSpPr>
        <p:spPr>
          <a:xfrm>
            <a:off x="3344063" y="1542762"/>
            <a:ext cx="2605800" cy="1885800"/>
          </a:xfrm>
          <a:prstGeom prst="rect">
            <a:avLst/>
          </a:prstGeom>
          <a:noFill/>
          <a:ln>
            <a:noFill/>
          </a:ln>
        </p:spPr>
      </p:sp>
      <p:sp>
        <p:nvSpPr>
          <p:cNvPr id="132" name="Google Shape;132;p18"/>
          <p:cNvSpPr/>
          <p:nvPr>
            <p:ph idx="4" type="pic"/>
          </p:nvPr>
        </p:nvSpPr>
        <p:spPr>
          <a:xfrm>
            <a:off x="6236553" y="1542762"/>
            <a:ext cx="2605800" cy="1885800"/>
          </a:xfrm>
          <a:prstGeom prst="rect">
            <a:avLst/>
          </a:prstGeom>
          <a:noFill/>
          <a:ln>
            <a:noFill/>
          </a:ln>
        </p:spPr>
      </p:sp>
      <p:sp>
        <p:nvSpPr>
          <p:cNvPr id="133" name="Google Shape;133;p18"/>
          <p:cNvSpPr/>
          <p:nvPr>
            <p:ph idx="5" type="pic"/>
          </p:nvPr>
        </p:nvSpPr>
        <p:spPr>
          <a:xfrm>
            <a:off x="9129043" y="1542762"/>
            <a:ext cx="2605800" cy="1885800"/>
          </a:xfrm>
          <a:prstGeom prst="rect">
            <a:avLst/>
          </a:prstGeom>
          <a:noFill/>
          <a:ln>
            <a:noFill/>
          </a:ln>
        </p:spPr>
      </p:sp>
      <p:sp>
        <p:nvSpPr>
          <p:cNvPr id="134" name="Google Shape;134;p18"/>
          <p:cNvSpPr/>
          <p:nvPr>
            <p:ph idx="6" type="pic"/>
          </p:nvPr>
        </p:nvSpPr>
        <p:spPr>
          <a:xfrm>
            <a:off x="1843620" y="3651150"/>
            <a:ext cx="2610900" cy="1885800"/>
          </a:xfrm>
          <a:prstGeom prst="rect">
            <a:avLst/>
          </a:prstGeom>
          <a:noFill/>
          <a:ln>
            <a:noFill/>
          </a:ln>
        </p:spPr>
      </p:sp>
      <p:sp>
        <p:nvSpPr>
          <p:cNvPr id="135" name="Google Shape;135;p18"/>
          <p:cNvSpPr/>
          <p:nvPr>
            <p:ph idx="7" type="pic"/>
          </p:nvPr>
        </p:nvSpPr>
        <p:spPr>
          <a:xfrm>
            <a:off x="4741369" y="3651150"/>
            <a:ext cx="2605800" cy="1885800"/>
          </a:xfrm>
          <a:prstGeom prst="rect">
            <a:avLst/>
          </a:prstGeom>
          <a:noFill/>
          <a:ln>
            <a:noFill/>
          </a:ln>
        </p:spPr>
      </p:sp>
      <p:sp>
        <p:nvSpPr>
          <p:cNvPr id="136" name="Google Shape;136;p18"/>
          <p:cNvSpPr/>
          <p:nvPr>
            <p:ph idx="8" type="pic"/>
          </p:nvPr>
        </p:nvSpPr>
        <p:spPr>
          <a:xfrm>
            <a:off x="7633859" y="3651150"/>
            <a:ext cx="2605800" cy="1885800"/>
          </a:xfrm>
          <a:prstGeom prst="rect">
            <a:avLst/>
          </a:prstGeom>
          <a:noFill/>
          <a:ln>
            <a:noFill/>
          </a:ln>
        </p:spPr>
      </p:sp>
      <p:sp>
        <p:nvSpPr>
          <p:cNvPr id="137" name="Google Shape;137;p18"/>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38" name="Google Shape;138;p18"/>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2 Photos">
  <p:cSld name="Chart with 2 Photos">
    <p:spTree>
      <p:nvGrpSpPr>
        <p:cNvPr id="139" name="Shape 139"/>
        <p:cNvGrpSpPr/>
        <p:nvPr/>
      </p:nvGrpSpPr>
      <p:grpSpPr>
        <a:xfrm>
          <a:off x="0" y="0"/>
          <a:ext cx="0" cy="0"/>
          <a:chOff x="0" y="0"/>
          <a:chExt cx="0" cy="0"/>
        </a:xfrm>
      </p:grpSpPr>
      <p:sp>
        <p:nvSpPr>
          <p:cNvPr id="140" name="Google Shape;140;p19"/>
          <p:cNvSpPr/>
          <p:nvPr>
            <p:ph idx="2" type="pic"/>
          </p:nvPr>
        </p:nvSpPr>
        <p:spPr>
          <a:xfrm>
            <a:off x="6521986" y="1643073"/>
            <a:ext cx="5212800" cy="2055600"/>
          </a:xfrm>
          <a:prstGeom prst="rect">
            <a:avLst/>
          </a:prstGeom>
          <a:noFill/>
          <a:ln>
            <a:noFill/>
          </a:ln>
        </p:spPr>
      </p:sp>
      <p:sp>
        <p:nvSpPr>
          <p:cNvPr id="141" name="Google Shape;141;p19"/>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9"/>
          <p:cNvSpPr/>
          <p:nvPr>
            <p:ph idx="3" type="pic"/>
          </p:nvPr>
        </p:nvSpPr>
        <p:spPr>
          <a:xfrm>
            <a:off x="6521986" y="3884037"/>
            <a:ext cx="5212800" cy="2055600"/>
          </a:xfrm>
          <a:prstGeom prst="rect">
            <a:avLst/>
          </a:prstGeom>
          <a:noFill/>
          <a:ln>
            <a:noFill/>
          </a:ln>
        </p:spPr>
      </p:sp>
      <p:sp>
        <p:nvSpPr>
          <p:cNvPr id="143" name="Google Shape;143;p19"/>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9"/>
          <p:cNvSpPr txBox="1"/>
          <p:nvPr>
            <p:ph idx="4" type="body"/>
          </p:nvPr>
        </p:nvSpPr>
        <p:spPr>
          <a:xfrm>
            <a:off x="446315" y="1643073"/>
            <a:ext cx="5745300" cy="43077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5" name="Google Shape;145;p19"/>
          <p:cNvSpPr/>
          <p:nvPr/>
        </p:nvSpPr>
        <p:spPr>
          <a:xfrm>
            <a:off x="6521986" y="3395949"/>
            <a:ext cx="5212800" cy="302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46" name="Google Shape;146;p19"/>
          <p:cNvSpPr txBox="1"/>
          <p:nvPr>
            <p:ph idx="5" type="body"/>
          </p:nvPr>
        </p:nvSpPr>
        <p:spPr>
          <a:xfrm>
            <a:off x="6521726" y="3395949"/>
            <a:ext cx="5212800" cy="302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7" name="Google Shape;147;p19"/>
          <p:cNvSpPr/>
          <p:nvPr/>
        </p:nvSpPr>
        <p:spPr>
          <a:xfrm>
            <a:off x="6521856" y="5636913"/>
            <a:ext cx="5212800" cy="302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48" name="Google Shape;148;p19"/>
          <p:cNvSpPr txBox="1"/>
          <p:nvPr>
            <p:ph idx="6" type="body"/>
          </p:nvPr>
        </p:nvSpPr>
        <p:spPr>
          <a:xfrm>
            <a:off x="6521726" y="5636913"/>
            <a:ext cx="5212800" cy="302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9" name="Google Shape;149;p19"/>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0" name="Google Shape;150;p19"/>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3 Photos">
  <p:cSld name="Chart with 3 Photos">
    <p:spTree>
      <p:nvGrpSpPr>
        <p:cNvPr id="151" name="Shape 151"/>
        <p:cNvGrpSpPr/>
        <p:nvPr/>
      </p:nvGrpSpPr>
      <p:grpSpPr>
        <a:xfrm>
          <a:off x="0" y="0"/>
          <a:ext cx="0" cy="0"/>
          <a:chOff x="0" y="0"/>
          <a:chExt cx="0" cy="0"/>
        </a:xfrm>
      </p:grpSpPr>
      <p:sp>
        <p:nvSpPr>
          <p:cNvPr id="152" name="Google Shape;152;p20"/>
          <p:cNvSpPr/>
          <p:nvPr>
            <p:ph idx="2" type="pic"/>
          </p:nvPr>
        </p:nvSpPr>
        <p:spPr>
          <a:xfrm>
            <a:off x="6521986" y="1643073"/>
            <a:ext cx="5212800" cy="2055600"/>
          </a:xfrm>
          <a:prstGeom prst="rect">
            <a:avLst/>
          </a:prstGeom>
          <a:noFill/>
          <a:ln>
            <a:noFill/>
          </a:ln>
        </p:spPr>
      </p:sp>
      <p:sp>
        <p:nvSpPr>
          <p:cNvPr id="153" name="Google Shape;153;p20"/>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0"/>
          <p:cNvSpPr/>
          <p:nvPr>
            <p:ph idx="3" type="pic"/>
          </p:nvPr>
        </p:nvSpPr>
        <p:spPr>
          <a:xfrm>
            <a:off x="9287219" y="3884037"/>
            <a:ext cx="2447700" cy="2055600"/>
          </a:xfrm>
          <a:prstGeom prst="rect">
            <a:avLst/>
          </a:prstGeom>
          <a:noFill/>
          <a:ln>
            <a:noFill/>
          </a:ln>
        </p:spPr>
      </p:sp>
      <p:sp>
        <p:nvSpPr>
          <p:cNvPr id="155" name="Google Shape;155;p20"/>
          <p:cNvSpPr/>
          <p:nvPr>
            <p:ph idx="4" type="pic"/>
          </p:nvPr>
        </p:nvSpPr>
        <p:spPr>
          <a:xfrm>
            <a:off x="6521986" y="3879120"/>
            <a:ext cx="2529000" cy="2055600"/>
          </a:xfrm>
          <a:prstGeom prst="rect">
            <a:avLst/>
          </a:prstGeom>
          <a:noFill/>
          <a:ln>
            <a:noFill/>
          </a:ln>
        </p:spPr>
      </p:sp>
      <p:sp>
        <p:nvSpPr>
          <p:cNvPr id="156" name="Google Shape;156;p20"/>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b="1" i="0" sz="2200">
                <a:solidFill>
                  <a:srgbClr val="A5A5A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0"/>
          <p:cNvSpPr txBox="1"/>
          <p:nvPr>
            <p:ph idx="5" type="body"/>
          </p:nvPr>
        </p:nvSpPr>
        <p:spPr>
          <a:xfrm>
            <a:off x="446315" y="1643073"/>
            <a:ext cx="5745300" cy="43077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8" name="Google Shape;158;p20"/>
          <p:cNvSpPr/>
          <p:nvPr/>
        </p:nvSpPr>
        <p:spPr>
          <a:xfrm>
            <a:off x="6521986" y="3395949"/>
            <a:ext cx="5212800" cy="302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59" name="Google Shape;159;p20"/>
          <p:cNvSpPr txBox="1"/>
          <p:nvPr>
            <p:ph idx="6" type="body"/>
          </p:nvPr>
        </p:nvSpPr>
        <p:spPr>
          <a:xfrm>
            <a:off x="6571823" y="3395949"/>
            <a:ext cx="5162700" cy="302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0" name="Google Shape;160;p20"/>
          <p:cNvSpPr/>
          <p:nvPr/>
        </p:nvSpPr>
        <p:spPr>
          <a:xfrm>
            <a:off x="6512818" y="5631997"/>
            <a:ext cx="2512200" cy="302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1" name="Google Shape;161;p20"/>
          <p:cNvSpPr txBox="1"/>
          <p:nvPr>
            <p:ph idx="7" type="body"/>
          </p:nvPr>
        </p:nvSpPr>
        <p:spPr>
          <a:xfrm>
            <a:off x="6562654" y="5631997"/>
            <a:ext cx="2488200" cy="302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2" name="Google Shape;162;p20"/>
          <p:cNvSpPr/>
          <p:nvPr/>
        </p:nvSpPr>
        <p:spPr>
          <a:xfrm>
            <a:off x="9287218" y="5641703"/>
            <a:ext cx="2431800" cy="302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3" name="Google Shape;163;p20"/>
          <p:cNvSpPr txBox="1"/>
          <p:nvPr>
            <p:ph idx="8" type="body"/>
          </p:nvPr>
        </p:nvSpPr>
        <p:spPr>
          <a:xfrm>
            <a:off x="9337055" y="5641703"/>
            <a:ext cx="2408700" cy="302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4" name="Google Shape;164;p20"/>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0"/>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p:cSld name="Title with Copy">
    <p:spTree>
      <p:nvGrpSpPr>
        <p:cNvPr id="21" name="Shape 21"/>
        <p:cNvGrpSpPr/>
        <p:nvPr/>
      </p:nvGrpSpPr>
      <p:grpSpPr>
        <a:xfrm>
          <a:off x="0" y="0"/>
          <a:ext cx="0" cy="0"/>
          <a:chOff x="0" y="0"/>
          <a:chExt cx="0" cy="0"/>
        </a:xfrm>
      </p:grpSpPr>
      <p:sp>
        <p:nvSpPr>
          <p:cNvPr id="22" name="Google Shape;22;p3"/>
          <p:cNvSpPr txBox="1"/>
          <p:nvPr>
            <p:ph idx="1" type="body"/>
          </p:nvPr>
        </p:nvSpPr>
        <p:spPr>
          <a:xfrm>
            <a:off x="457199" y="1543324"/>
            <a:ext cx="11266800" cy="4454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Arial"/>
              <a:buNone/>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Black">
  <p:cSld name="Comparison - 3 Blocks - Black">
    <p:spTree>
      <p:nvGrpSpPr>
        <p:cNvPr id="166" name="Shape 166"/>
        <p:cNvGrpSpPr/>
        <p:nvPr/>
      </p:nvGrpSpPr>
      <p:grpSpPr>
        <a:xfrm>
          <a:off x="0" y="0"/>
          <a:ext cx="0" cy="0"/>
          <a:chOff x="0" y="0"/>
          <a:chExt cx="0" cy="0"/>
        </a:xfrm>
      </p:grpSpPr>
      <p:sp>
        <p:nvSpPr>
          <p:cNvPr id="167" name="Google Shape;167;p21"/>
          <p:cNvSpPr/>
          <p:nvPr/>
        </p:nvSpPr>
        <p:spPr>
          <a:xfrm>
            <a:off x="7938475" y="1315894"/>
            <a:ext cx="3319500" cy="45132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8" name="Google Shape;168;p21"/>
          <p:cNvSpPr/>
          <p:nvPr/>
        </p:nvSpPr>
        <p:spPr>
          <a:xfrm>
            <a:off x="4420956" y="1315895"/>
            <a:ext cx="3319500" cy="45132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9" name="Google Shape;169;p21"/>
          <p:cNvSpPr/>
          <p:nvPr/>
        </p:nvSpPr>
        <p:spPr>
          <a:xfrm>
            <a:off x="903437" y="1315896"/>
            <a:ext cx="3319500" cy="45132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70" name="Google Shape;170;p21"/>
          <p:cNvSpPr txBox="1"/>
          <p:nvPr>
            <p:ph idx="1" type="body"/>
          </p:nvPr>
        </p:nvSpPr>
        <p:spPr>
          <a:xfrm>
            <a:off x="903506" y="1436468"/>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1"/>
          <p:cNvSpPr/>
          <p:nvPr>
            <p:ph idx="2" type="pic"/>
          </p:nvPr>
        </p:nvSpPr>
        <p:spPr>
          <a:xfrm>
            <a:off x="1101943" y="4045824"/>
            <a:ext cx="2951100" cy="1555800"/>
          </a:xfrm>
          <a:prstGeom prst="rect">
            <a:avLst/>
          </a:prstGeom>
          <a:noFill/>
          <a:ln>
            <a:noFill/>
          </a:ln>
        </p:spPr>
      </p:sp>
      <p:sp>
        <p:nvSpPr>
          <p:cNvPr id="172" name="Google Shape;172;p21"/>
          <p:cNvSpPr txBox="1"/>
          <p:nvPr>
            <p:ph idx="3" type="body"/>
          </p:nvPr>
        </p:nvSpPr>
        <p:spPr>
          <a:xfrm>
            <a:off x="4421284" y="1436468"/>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21"/>
          <p:cNvSpPr/>
          <p:nvPr>
            <p:ph idx="4" type="pic"/>
          </p:nvPr>
        </p:nvSpPr>
        <p:spPr>
          <a:xfrm>
            <a:off x="4619721" y="4045824"/>
            <a:ext cx="2951100" cy="1555800"/>
          </a:xfrm>
          <a:prstGeom prst="rect">
            <a:avLst/>
          </a:prstGeom>
          <a:noFill/>
          <a:ln>
            <a:noFill/>
          </a:ln>
        </p:spPr>
      </p:sp>
      <p:sp>
        <p:nvSpPr>
          <p:cNvPr id="174" name="Google Shape;174;p21"/>
          <p:cNvSpPr txBox="1"/>
          <p:nvPr>
            <p:ph idx="5" type="body"/>
          </p:nvPr>
        </p:nvSpPr>
        <p:spPr>
          <a:xfrm>
            <a:off x="7938803" y="1433918"/>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1"/>
          <p:cNvSpPr/>
          <p:nvPr>
            <p:ph idx="6" type="pic"/>
          </p:nvPr>
        </p:nvSpPr>
        <p:spPr>
          <a:xfrm>
            <a:off x="8137240" y="4043274"/>
            <a:ext cx="2951100" cy="1555800"/>
          </a:xfrm>
          <a:prstGeom prst="rect">
            <a:avLst/>
          </a:prstGeom>
          <a:noFill/>
          <a:ln>
            <a:noFill/>
          </a:ln>
        </p:spPr>
      </p:sp>
      <p:sp>
        <p:nvSpPr>
          <p:cNvPr id="176" name="Google Shape;176;p21"/>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1"/>
          <p:cNvSpPr txBox="1"/>
          <p:nvPr>
            <p:ph idx="7" type="body"/>
          </p:nvPr>
        </p:nvSpPr>
        <p:spPr>
          <a:xfrm>
            <a:off x="1087907" y="2065260"/>
            <a:ext cx="29505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8" name="Google Shape;178;p21"/>
          <p:cNvSpPr txBox="1"/>
          <p:nvPr>
            <p:ph idx="8" type="body"/>
          </p:nvPr>
        </p:nvSpPr>
        <p:spPr>
          <a:xfrm>
            <a:off x="4605427" y="2065259"/>
            <a:ext cx="29505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 name="Google Shape;179;p21"/>
          <p:cNvSpPr txBox="1"/>
          <p:nvPr>
            <p:ph idx="9" type="body"/>
          </p:nvPr>
        </p:nvSpPr>
        <p:spPr>
          <a:xfrm>
            <a:off x="8122945" y="2065259"/>
            <a:ext cx="29505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0" name="Google Shape;180;p21"/>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p21"/>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Gold">
  <p:cSld name="Comparison - 3 Blocks - Gold">
    <p:spTree>
      <p:nvGrpSpPr>
        <p:cNvPr id="182" name="Shape 182"/>
        <p:cNvGrpSpPr/>
        <p:nvPr/>
      </p:nvGrpSpPr>
      <p:grpSpPr>
        <a:xfrm>
          <a:off x="0" y="0"/>
          <a:ext cx="0" cy="0"/>
          <a:chOff x="0" y="0"/>
          <a:chExt cx="0" cy="0"/>
        </a:xfrm>
      </p:grpSpPr>
      <p:sp>
        <p:nvSpPr>
          <p:cNvPr id="183" name="Google Shape;183;p22"/>
          <p:cNvSpPr/>
          <p:nvPr/>
        </p:nvSpPr>
        <p:spPr>
          <a:xfrm>
            <a:off x="7938216" y="1315892"/>
            <a:ext cx="3319500" cy="451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4" name="Google Shape;184;p22"/>
          <p:cNvSpPr/>
          <p:nvPr/>
        </p:nvSpPr>
        <p:spPr>
          <a:xfrm>
            <a:off x="4420697" y="1315893"/>
            <a:ext cx="3319500" cy="451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5" name="Google Shape;185;p22"/>
          <p:cNvSpPr/>
          <p:nvPr/>
        </p:nvSpPr>
        <p:spPr>
          <a:xfrm>
            <a:off x="903178" y="1315894"/>
            <a:ext cx="3319500" cy="451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6" name="Google Shape;186;p22"/>
          <p:cNvSpPr txBox="1"/>
          <p:nvPr>
            <p:ph idx="1" type="body"/>
          </p:nvPr>
        </p:nvSpPr>
        <p:spPr>
          <a:xfrm>
            <a:off x="903247" y="1436466"/>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Arial"/>
              <a:buNone/>
              <a:defRPr b="1" i="0"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2"/>
          <p:cNvSpPr txBox="1"/>
          <p:nvPr>
            <p:ph idx="2" type="body"/>
          </p:nvPr>
        </p:nvSpPr>
        <p:spPr>
          <a:xfrm>
            <a:off x="4421025" y="1436466"/>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Arial"/>
              <a:buNone/>
              <a:defRPr b="1" i="0"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2"/>
          <p:cNvSpPr txBox="1"/>
          <p:nvPr>
            <p:ph idx="3" type="body"/>
          </p:nvPr>
        </p:nvSpPr>
        <p:spPr>
          <a:xfrm>
            <a:off x="7938544" y="1433916"/>
            <a:ext cx="3319500" cy="339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Arial"/>
              <a:buNone/>
              <a:defRPr b="1" i="0" sz="1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2"/>
          <p:cNvSpPr txBox="1"/>
          <p:nvPr>
            <p:ph idx="4" type="body"/>
          </p:nvPr>
        </p:nvSpPr>
        <p:spPr>
          <a:xfrm>
            <a:off x="1101684" y="2040670"/>
            <a:ext cx="29511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0" name="Google Shape;190;p22"/>
          <p:cNvSpPr txBox="1"/>
          <p:nvPr>
            <p:ph idx="5" type="body"/>
          </p:nvPr>
        </p:nvSpPr>
        <p:spPr>
          <a:xfrm>
            <a:off x="4604880" y="2065258"/>
            <a:ext cx="29511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1" name="Google Shape;191;p22"/>
          <p:cNvSpPr/>
          <p:nvPr>
            <p:ph idx="6" type="pic"/>
          </p:nvPr>
        </p:nvSpPr>
        <p:spPr>
          <a:xfrm>
            <a:off x="1101684" y="4045822"/>
            <a:ext cx="2951100" cy="1555800"/>
          </a:xfrm>
          <a:prstGeom prst="rect">
            <a:avLst/>
          </a:prstGeom>
          <a:noFill/>
          <a:ln>
            <a:noFill/>
          </a:ln>
        </p:spPr>
      </p:sp>
      <p:sp>
        <p:nvSpPr>
          <p:cNvPr id="192" name="Google Shape;192;p22"/>
          <p:cNvSpPr/>
          <p:nvPr>
            <p:ph idx="7" type="pic"/>
          </p:nvPr>
        </p:nvSpPr>
        <p:spPr>
          <a:xfrm>
            <a:off x="4619462" y="4045822"/>
            <a:ext cx="2951100" cy="1555800"/>
          </a:xfrm>
          <a:prstGeom prst="rect">
            <a:avLst/>
          </a:prstGeom>
          <a:noFill/>
          <a:ln>
            <a:noFill/>
          </a:ln>
        </p:spPr>
      </p:sp>
      <p:sp>
        <p:nvSpPr>
          <p:cNvPr id="193" name="Google Shape;193;p22"/>
          <p:cNvSpPr/>
          <p:nvPr>
            <p:ph idx="8" type="pic"/>
          </p:nvPr>
        </p:nvSpPr>
        <p:spPr>
          <a:xfrm>
            <a:off x="8136981" y="4043272"/>
            <a:ext cx="2951100" cy="1555800"/>
          </a:xfrm>
          <a:prstGeom prst="rect">
            <a:avLst/>
          </a:prstGeom>
          <a:noFill/>
          <a:ln>
            <a:noFill/>
          </a:ln>
        </p:spPr>
      </p:sp>
      <p:sp>
        <p:nvSpPr>
          <p:cNvPr id="194" name="Google Shape;194;p22"/>
          <p:cNvSpPr txBox="1"/>
          <p:nvPr>
            <p:ph idx="9" type="body"/>
          </p:nvPr>
        </p:nvSpPr>
        <p:spPr>
          <a:xfrm>
            <a:off x="8129414" y="2071424"/>
            <a:ext cx="2951100" cy="1691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5" name="Google Shape;195;p22"/>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2"/>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97" name="Google Shape;197;p22"/>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5 Color Blocks">
  <p:cSld name="Comparison - 5 Color Blocks">
    <p:spTree>
      <p:nvGrpSpPr>
        <p:cNvPr id="198" name="Shape 198"/>
        <p:cNvGrpSpPr/>
        <p:nvPr/>
      </p:nvGrpSpPr>
      <p:grpSpPr>
        <a:xfrm>
          <a:off x="0" y="0"/>
          <a:ext cx="0" cy="0"/>
          <a:chOff x="0" y="0"/>
          <a:chExt cx="0" cy="0"/>
        </a:xfrm>
      </p:grpSpPr>
      <p:sp>
        <p:nvSpPr>
          <p:cNvPr id="199" name="Google Shape;199;p23"/>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3"/>
          <p:cNvSpPr/>
          <p:nvPr/>
        </p:nvSpPr>
        <p:spPr>
          <a:xfrm>
            <a:off x="1008584" y="1660596"/>
            <a:ext cx="1917900" cy="436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100" u="none" cap="none" strike="noStrike">
              <a:solidFill>
                <a:schemeClr val="lt1"/>
              </a:solidFill>
              <a:latin typeface="Libre Franklin Medium"/>
              <a:ea typeface="Libre Franklin Medium"/>
              <a:cs typeface="Libre Franklin Medium"/>
              <a:sym typeface="Libre Franklin Medium"/>
            </a:endParaRPr>
          </a:p>
        </p:txBody>
      </p:sp>
      <p:sp>
        <p:nvSpPr>
          <p:cNvPr id="201" name="Google Shape;201;p23"/>
          <p:cNvSpPr/>
          <p:nvPr/>
        </p:nvSpPr>
        <p:spPr>
          <a:xfrm>
            <a:off x="1011339" y="2160555"/>
            <a:ext cx="1915200" cy="3233400"/>
          </a:xfrm>
          <a:prstGeom prst="rect">
            <a:avLst/>
          </a:prstGeom>
          <a:solidFill>
            <a:srgbClr val="B9BB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b="0" i="0" sz="1200" u="none" cap="none" strike="noStrike">
              <a:solidFill>
                <a:srgbClr val="000000"/>
              </a:solidFill>
              <a:latin typeface="Libre Franklin"/>
              <a:ea typeface="Libre Franklin"/>
              <a:cs typeface="Libre Franklin"/>
              <a:sym typeface="Libre Franklin"/>
            </a:endParaRPr>
          </a:p>
        </p:txBody>
      </p:sp>
      <p:sp>
        <p:nvSpPr>
          <p:cNvPr id="202" name="Google Shape;202;p23"/>
          <p:cNvSpPr/>
          <p:nvPr/>
        </p:nvSpPr>
        <p:spPr>
          <a:xfrm>
            <a:off x="3045437" y="1660596"/>
            <a:ext cx="1917900" cy="436500"/>
          </a:xfrm>
          <a:prstGeom prst="rect">
            <a:avLst/>
          </a:prstGeom>
          <a:solidFill>
            <a:srgbClr val="B490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100" u="none" cap="none" strike="noStrike">
              <a:solidFill>
                <a:schemeClr val="lt1"/>
              </a:solidFill>
              <a:latin typeface="Libre Franklin Medium"/>
              <a:ea typeface="Libre Franklin Medium"/>
              <a:cs typeface="Libre Franklin Medium"/>
              <a:sym typeface="Libre Franklin Medium"/>
            </a:endParaRPr>
          </a:p>
        </p:txBody>
      </p:sp>
      <p:sp>
        <p:nvSpPr>
          <p:cNvPr id="203" name="Google Shape;203;p23"/>
          <p:cNvSpPr/>
          <p:nvPr/>
        </p:nvSpPr>
        <p:spPr>
          <a:xfrm>
            <a:off x="3048192" y="2160555"/>
            <a:ext cx="1915200" cy="3233400"/>
          </a:xfrm>
          <a:prstGeom prst="rect">
            <a:avLst/>
          </a:prstGeom>
          <a:solidFill>
            <a:srgbClr val="E2D4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b="0" i="0" sz="1200" u="none" cap="none" strike="noStrike">
              <a:solidFill>
                <a:srgbClr val="000000"/>
              </a:solidFill>
              <a:latin typeface="Libre Franklin"/>
              <a:ea typeface="Libre Franklin"/>
              <a:cs typeface="Libre Franklin"/>
              <a:sym typeface="Libre Franklin"/>
            </a:endParaRPr>
          </a:p>
        </p:txBody>
      </p:sp>
      <p:sp>
        <p:nvSpPr>
          <p:cNvPr id="204" name="Google Shape;204;p23"/>
          <p:cNvSpPr/>
          <p:nvPr/>
        </p:nvSpPr>
        <p:spPr>
          <a:xfrm>
            <a:off x="5082290" y="1660596"/>
            <a:ext cx="1917900" cy="436500"/>
          </a:xfrm>
          <a:prstGeom prst="rect">
            <a:avLst/>
          </a:prstGeom>
          <a:solidFill>
            <a:srgbClr val="9D95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100" u="none" cap="none" strike="noStrike">
              <a:solidFill>
                <a:schemeClr val="lt1"/>
              </a:solidFill>
              <a:latin typeface="Libre Franklin Medium"/>
              <a:ea typeface="Libre Franklin Medium"/>
              <a:cs typeface="Libre Franklin Medium"/>
              <a:sym typeface="Libre Franklin Medium"/>
            </a:endParaRPr>
          </a:p>
        </p:txBody>
      </p:sp>
      <p:sp>
        <p:nvSpPr>
          <p:cNvPr id="205" name="Google Shape;205;p23"/>
          <p:cNvSpPr/>
          <p:nvPr/>
        </p:nvSpPr>
        <p:spPr>
          <a:xfrm>
            <a:off x="5085045" y="2160555"/>
            <a:ext cx="1915200" cy="3233400"/>
          </a:xfrm>
          <a:prstGeom prst="rect">
            <a:avLst/>
          </a:prstGeom>
          <a:solidFill>
            <a:srgbClr val="DADC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b="0" i="0" sz="1200" u="none" cap="none" strike="noStrike">
              <a:solidFill>
                <a:srgbClr val="000000"/>
              </a:solidFill>
              <a:latin typeface="Libre Franklin"/>
              <a:ea typeface="Libre Franklin"/>
              <a:cs typeface="Libre Franklin"/>
              <a:sym typeface="Libre Franklin"/>
            </a:endParaRPr>
          </a:p>
        </p:txBody>
      </p:sp>
      <p:sp>
        <p:nvSpPr>
          <p:cNvPr id="206" name="Google Shape;206;p23"/>
          <p:cNvSpPr/>
          <p:nvPr/>
        </p:nvSpPr>
        <p:spPr>
          <a:xfrm>
            <a:off x="7119143" y="1660596"/>
            <a:ext cx="1917900" cy="436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100" u="none" cap="none" strike="noStrike">
              <a:solidFill>
                <a:schemeClr val="lt1"/>
              </a:solidFill>
              <a:latin typeface="Libre Franklin Medium"/>
              <a:ea typeface="Libre Franklin Medium"/>
              <a:cs typeface="Libre Franklin Medium"/>
              <a:sym typeface="Libre Franklin Medium"/>
            </a:endParaRPr>
          </a:p>
        </p:txBody>
      </p:sp>
      <p:sp>
        <p:nvSpPr>
          <p:cNvPr id="207" name="Google Shape;207;p23"/>
          <p:cNvSpPr/>
          <p:nvPr/>
        </p:nvSpPr>
        <p:spPr>
          <a:xfrm>
            <a:off x="7121898" y="2160555"/>
            <a:ext cx="1915200" cy="3233400"/>
          </a:xfrm>
          <a:prstGeom prst="rect">
            <a:avLst/>
          </a:prstGeom>
          <a:solidFill>
            <a:srgbClr val="C3BFB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b="0" i="0" sz="1200" u="none" cap="none" strike="noStrike">
              <a:solidFill>
                <a:srgbClr val="000000"/>
              </a:solidFill>
              <a:latin typeface="Libre Franklin"/>
              <a:ea typeface="Libre Franklin"/>
              <a:cs typeface="Libre Franklin"/>
              <a:sym typeface="Libre Franklin"/>
            </a:endParaRPr>
          </a:p>
        </p:txBody>
      </p:sp>
      <p:sp>
        <p:nvSpPr>
          <p:cNvPr id="208" name="Google Shape;208;p23"/>
          <p:cNvSpPr/>
          <p:nvPr/>
        </p:nvSpPr>
        <p:spPr>
          <a:xfrm>
            <a:off x="9155998" y="1660596"/>
            <a:ext cx="1917900" cy="436500"/>
          </a:xfrm>
          <a:prstGeom prst="rect">
            <a:avLst/>
          </a:prstGeom>
          <a:solidFill>
            <a:srgbClr val="969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100" u="none" cap="none" strike="noStrike">
              <a:solidFill>
                <a:schemeClr val="lt1"/>
              </a:solidFill>
              <a:latin typeface="Libre Franklin Medium"/>
              <a:ea typeface="Libre Franklin Medium"/>
              <a:cs typeface="Libre Franklin Medium"/>
              <a:sym typeface="Libre Franklin Medium"/>
            </a:endParaRPr>
          </a:p>
        </p:txBody>
      </p:sp>
      <p:sp>
        <p:nvSpPr>
          <p:cNvPr id="209" name="Google Shape;209;p23"/>
          <p:cNvSpPr/>
          <p:nvPr/>
        </p:nvSpPr>
        <p:spPr>
          <a:xfrm>
            <a:off x="9158753" y="2160555"/>
            <a:ext cx="1915200" cy="3233400"/>
          </a:xfrm>
          <a:prstGeom prst="rect">
            <a:avLst/>
          </a:prstGeom>
          <a:solidFill>
            <a:srgbClr val="DCD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b="0" i="0" sz="1200" u="none" cap="none" strike="noStrike">
              <a:solidFill>
                <a:srgbClr val="000000"/>
              </a:solidFill>
              <a:latin typeface="Libre Franklin"/>
              <a:ea typeface="Libre Franklin"/>
              <a:cs typeface="Libre Franklin"/>
              <a:sym typeface="Libre Franklin"/>
            </a:endParaRPr>
          </a:p>
        </p:txBody>
      </p:sp>
      <p:sp>
        <p:nvSpPr>
          <p:cNvPr id="210" name="Google Shape;210;p23"/>
          <p:cNvSpPr txBox="1"/>
          <p:nvPr>
            <p:ph idx="1" type="body"/>
          </p:nvPr>
        </p:nvSpPr>
        <p:spPr>
          <a:xfrm>
            <a:off x="1008584" y="1783909"/>
            <a:ext cx="1917900" cy="2205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Arial"/>
              <a:buNone/>
              <a:defRPr b="1" i="0" sz="1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3"/>
          <p:cNvSpPr txBox="1"/>
          <p:nvPr>
            <p:ph idx="2" type="body"/>
          </p:nvPr>
        </p:nvSpPr>
        <p:spPr>
          <a:xfrm>
            <a:off x="3045438" y="1768552"/>
            <a:ext cx="1917900" cy="2205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Arial"/>
              <a:buNone/>
              <a:defRPr b="1" i="0" sz="1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3"/>
          <p:cNvSpPr txBox="1"/>
          <p:nvPr>
            <p:ph idx="3" type="body"/>
          </p:nvPr>
        </p:nvSpPr>
        <p:spPr>
          <a:xfrm>
            <a:off x="5082291" y="1768552"/>
            <a:ext cx="1917900" cy="2205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Arial"/>
              <a:buNone/>
              <a:defRPr b="1" i="0" sz="1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3"/>
          <p:cNvSpPr txBox="1"/>
          <p:nvPr>
            <p:ph idx="4" type="body"/>
          </p:nvPr>
        </p:nvSpPr>
        <p:spPr>
          <a:xfrm>
            <a:off x="7119145" y="1768552"/>
            <a:ext cx="1917900" cy="2205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Arial"/>
              <a:buNone/>
              <a:defRPr b="1" i="0" sz="1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3"/>
          <p:cNvSpPr txBox="1"/>
          <p:nvPr>
            <p:ph idx="5" type="body"/>
          </p:nvPr>
        </p:nvSpPr>
        <p:spPr>
          <a:xfrm>
            <a:off x="9156000" y="1770870"/>
            <a:ext cx="1917900" cy="2205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Arial"/>
              <a:buNone/>
              <a:defRPr b="1" i="0" sz="1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3"/>
          <p:cNvSpPr txBox="1"/>
          <p:nvPr>
            <p:ph idx="6" type="body"/>
          </p:nvPr>
        </p:nvSpPr>
        <p:spPr>
          <a:xfrm>
            <a:off x="1117982" y="2312717"/>
            <a:ext cx="1658400" cy="29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6" name="Google Shape;216;p23"/>
          <p:cNvSpPr txBox="1"/>
          <p:nvPr>
            <p:ph idx="7" type="body"/>
          </p:nvPr>
        </p:nvSpPr>
        <p:spPr>
          <a:xfrm>
            <a:off x="3175312" y="2299864"/>
            <a:ext cx="1658400" cy="29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7" name="Google Shape;217;p23"/>
          <p:cNvSpPr txBox="1"/>
          <p:nvPr>
            <p:ph idx="8" type="body"/>
          </p:nvPr>
        </p:nvSpPr>
        <p:spPr>
          <a:xfrm>
            <a:off x="5212165" y="2298292"/>
            <a:ext cx="1658400" cy="29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8" name="Google Shape;218;p23"/>
          <p:cNvSpPr txBox="1"/>
          <p:nvPr>
            <p:ph idx="9" type="body"/>
          </p:nvPr>
        </p:nvSpPr>
        <p:spPr>
          <a:xfrm>
            <a:off x="7249018" y="2298292"/>
            <a:ext cx="1658400" cy="29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9" name="Google Shape;219;p23"/>
          <p:cNvSpPr txBox="1"/>
          <p:nvPr>
            <p:ph idx="13" type="body"/>
          </p:nvPr>
        </p:nvSpPr>
        <p:spPr>
          <a:xfrm>
            <a:off x="9285873" y="2312717"/>
            <a:ext cx="1658400" cy="29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0" name="Google Shape;220;p23"/>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1" name="Google Shape;221;p23"/>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Black Diagonal">
  <p:cSld name="Photo with Caption - Black Diagonal">
    <p:bg>
      <p:bgPr>
        <a:solidFill>
          <a:schemeClr val="lt1"/>
        </a:solidFill>
      </p:bgPr>
    </p:bg>
    <p:spTree>
      <p:nvGrpSpPr>
        <p:cNvPr id="222" name="Shape 222"/>
        <p:cNvGrpSpPr/>
        <p:nvPr/>
      </p:nvGrpSpPr>
      <p:grpSpPr>
        <a:xfrm>
          <a:off x="0" y="0"/>
          <a:ext cx="0" cy="0"/>
          <a:chOff x="0" y="0"/>
          <a:chExt cx="0" cy="0"/>
        </a:xfrm>
      </p:grpSpPr>
      <p:sp>
        <p:nvSpPr>
          <p:cNvPr id="223" name="Google Shape;223;p24"/>
          <p:cNvSpPr/>
          <p:nvPr>
            <p:ph idx="2" type="pic"/>
          </p:nvPr>
        </p:nvSpPr>
        <p:spPr>
          <a:xfrm>
            <a:off x="5610386" y="-9524"/>
            <a:ext cx="6581700" cy="6882900"/>
          </a:xfrm>
          <a:prstGeom prst="rect">
            <a:avLst/>
          </a:prstGeom>
          <a:noFill/>
          <a:ln>
            <a:noFill/>
          </a:ln>
        </p:spPr>
      </p:sp>
      <p:sp>
        <p:nvSpPr>
          <p:cNvPr id="224" name="Google Shape;224;p24"/>
          <p:cNvSpPr/>
          <p:nvPr/>
        </p:nvSpPr>
        <p:spPr>
          <a:xfrm>
            <a:off x="0" y="-9440"/>
            <a:ext cx="7284203" cy="6882938"/>
          </a:xfrm>
          <a:custGeom>
            <a:rect b="b" l="l" r="r" t="t"/>
            <a:pathLst>
              <a:path extrusionOk="0" h="6882938" w="7284203">
                <a:moveTo>
                  <a:pt x="0" y="0"/>
                </a:moveTo>
                <a:lnTo>
                  <a:pt x="7284203" y="0"/>
                </a:lnTo>
                <a:lnTo>
                  <a:pt x="5610386" y="6882938"/>
                </a:lnTo>
                <a:lnTo>
                  <a:pt x="0" y="6867440"/>
                </a:lnTo>
                <a:lnTo>
                  <a:pt x="0" y="0"/>
                </a:lnTo>
                <a:close/>
              </a:path>
            </a:pathLst>
          </a:cu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25" name="Google Shape;225;p24"/>
          <p:cNvSpPr txBox="1"/>
          <p:nvPr>
            <p:ph type="title"/>
          </p:nvPr>
        </p:nvSpPr>
        <p:spPr>
          <a:xfrm>
            <a:off x="1142005" y="891153"/>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4"/>
          <p:cNvSpPr txBox="1"/>
          <p:nvPr>
            <p:ph idx="1" type="body"/>
          </p:nvPr>
        </p:nvSpPr>
        <p:spPr>
          <a:xfrm>
            <a:off x="1142005" y="2491353"/>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7" name="Google Shape;227;p24"/>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White Diagonal">
  <p:cSld name="Photo with Caption - White Diagonal">
    <p:bg>
      <p:bgPr>
        <a:solidFill>
          <a:schemeClr val="lt1"/>
        </a:solidFill>
      </p:bgPr>
    </p:bg>
    <p:spTree>
      <p:nvGrpSpPr>
        <p:cNvPr id="228" name="Shape 228"/>
        <p:cNvGrpSpPr/>
        <p:nvPr/>
      </p:nvGrpSpPr>
      <p:grpSpPr>
        <a:xfrm>
          <a:off x="0" y="0"/>
          <a:ext cx="0" cy="0"/>
          <a:chOff x="0" y="0"/>
          <a:chExt cx="0" cy="0"/>
        </a:xfrm>
      </p:grpSpPr>
      <p:sp>
        <p:nvSpPr>
          <p:cNvPr id="229" name="Google Shape;229;p25"/>
          <p:cNvSpPr/>
          <p:nvPr>
            <p:ph idx="2" type="pic"/>
          </p:nvPr>
        </p:nvSpPr>
        <p:spPr>
          <a:xfrm>
            <a:off x="5610386" y="-9525"/>
            <a:ext cx="6581700" cy="6882900"/>
          </a:xfrm>
          <a:prstGeom prst="rect">
            <a:avLst/>
          </a:prstGeom>
          <a:noFill/>
          <a:ln>
            <a:noFill/>
          </a:ln>
        </p:spPr>
      </p:sp>
      <p:sp>
        <p:nvSpPr>
          <p:cNvPr id="230" name="Google Shape;230;p25"/>
          <p:cNvSpPr/>
          <p:nvPr/>
        </p:nvSpPr>
        <p:spPr>
          <a:xfrm>
            <a:off x="0" y="0"/>
            <a:ext cx="7284203" cy="6882938"/>
          </a:xfrm>
          <a:custGeom>
            <a:rect b="b" l="l" r="r" t="t"/>
            <a:pathLst>
              <a:path extrusionOk="0" h="6882938" w="7284203">
                <a:moveTo>
                  <a:pt x="0" y="0"/>
                </a:moveTo>
                <a:lnTo>
                  <a:pt x="7284203" y="0"/>
                </a:lnTo>
                <a:lnTo>
                  <a:pt x="5610386" y="6882938"/>
                </a:lnTo>
                <a:lnTo>
                  <a:pt x="0" y="686744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31" name="Google Shape;231;p25"/>
          <p:cNvSpPr txBox="1"/>
          <p:nvPr>
            <p:ph type="title"/>
          </p:nvPr>
        </p:nvSpPr>
        <p:spPr>
          <a:xfrm>
            <a:off x="1142005" y="891153"/>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25"/>
          <p:cNvSpPr txBox="1"/>
          <p:nvPr>
            <p:ph idx="1" type="body"/>
          </p:nvPr>
        </p:nvSpPr>
        <p:spPr>
          <a:xfrm>
            <a:off x="1142005" y="2491353"/>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3" name="Google Shape;233;p25"/>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Black">
  <p:cSld name="End Slide - Black">
    <p:bg>
      <p:bgPr>
        <a:solidFill>
          <a:schemeClr val="dk1"/>
        </a:solidFill>
      </p:bgPr>
    </p:bg>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2">
            <a:alphaModFix/>
          </a:blip>
          <a:srcRect b="0" l="0" r="0" t="0"/>
          <a:stretch/>
        </p:blipFill>
        <p:spPr>
          <a:xfrm>
            <a:off x="9956800" y="0"/>
            <a:ext cx="2235199" cy="6858000"/>
          </a:xfrm>
          <a:prstGeom prst="rect">
            <a:avLst/>
          </a:prstGeom>
          <a:noFill/>
          <a:ln>
            <a:noFill/>
          </a:ln>
        </p:spPr>
      </p:pic>
      <p:sp>
        <p:nvSpPr>
          <p:cNvPr id="236" name="Google Shape;236;p26"/>
          <p:cNvSpPr/>
          <p:nvPr/>
        </p:nvSpPr>
        <p:spPr>
          <a:xfrm>
            <a:off x="9954706" y="-9439"/>
            <a:ext cx="2249175" cy="6872149"/>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37" name="Google Shape;237;p26"/>
          <p:cNvSpPr txBox="1"/>
          <p:nvPr>
            <p:ph type="title"/>
          </p:nvPr>
        </p:nvSpPr>
        <p:spPr>
          <a:xfrm>
            <a:off x="805070" y="2466280"/>
            <a:ext cx="7981500" cy="719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9600"/>
              <a:buFont typeface="Arial"/>
              <a:buNone/>
              <a:defRPr sz="9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26"/>
          <p:cNvSpPr txBox="1"/>
          <p:nvPr>
            <p:ph idx="1" type="body"/>
          </p:nvPr>
        </p:nvSpPr>
        <p:spPr>
          <a:xfrm>
            <a:off x="924339" y="3434010"/>
            <a:ext cx="7874700" cy="449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800"/>
              <a:buFont typeface="Arial"/>
              <a:buNone/>
              <a:defRPr b="0" i="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9" name="Google Shape;239;p26"/>
          <p:cNvPicPr preferRelativeResize="0"/>
          <p:nvPr/>
        </p:nvPicPr>
        <p:blipFill rotWithShape="1">
          <a:blip r:embed="rId3">
            <a:alphaModFix/>
          </a:blip>
          <a:srcRect b="0" l="0" r="0" t="0"/>
          <a:stretch/>
        </p:blipFill>
        <p:spPr>
          <a:xfrm>
            <a:off x="1023258" y="5796005"/>
            <a:ext cx="4318001" cy="4610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Gold">
  <p:cSld name="End Slide - Gold">
    <p:bg>
      <p:bgPr>
        <a:solidFill>
          <a:schemeClr val="accent1"/>
        </a:solidFill>
      </p:bgPr>
    </p:bg>
    <p:spTree>
      <p:nvGrpSpPr>
        <p:cNvPr id="240" name="Shape 240"/>
        <p:cNvGrpSpPr/>
        <p:nvPr/>
      </p:nvGrpSpPr>
      <p:grpSpPr>
        <a:xfrm>
          <a:off x="0" y="0"/>
          <a:ext cx="0" cy="0"/>
          <a:chOff x="0" y="0"/>
          <a:chExt cx="0" cy="0"/>
        </a:xfrm>
      </p:grpSpPr>
      <p:pic>
        <p:nvPicPr>
          <p:cNvPr id="241" name="Google Shape;241;p27"/>
          <p:cNvPicPr preferRelativeResize="0"/>
          <p:nvPr/>
        </p:nvPicPr>
        <p:blipFill rotWithShape="1">
          <a:blip r:embed="rId2">
            <a:alphaModFix/>
          </a:blip>
          <a:srcRect b="0" l="0" r="0" t="0"/>
          <a:stretch/>
        </p:blipFill>
        <p:spPr>
          <a:xfrm>
            <a:off x="9956800" y="0"/>
            <a:ext cx="2235199" cy="6858000"/>
          </a:xfrm>
          <a:prstGeom prst="rect">
            <a:avLst/>
          </a:prstGeom>
          <a:noFill/>
          <a:ln>
            <a:noFill/>
          </a:ln>
        </p:spPr>
      </p:pic>
      <p:sp>
        <p:nvSpPr>
          <p:cNvPr id="242" name="Google Shape;242;p27"/>
          <p:cNvSpPr txBox="1"/>
          <p:nvPr>
            <p:ph type="title"/>
          </p:nvPr>
        </p:nvSpPr>
        <p:spPr>
          <a:xfrm>
            <a:off x="805070" y="2466280"/>
            <a:ext cx="7981500" cy="719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9600"/>
              <a:buFont typeface="Arial"/>
              <a:buNone/>
              <a:defRPr sz="96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27"/>
          <p:cNvSpPr txBox="1"/>
          <p:nvPr>
            <p:ph idx="1" type="body"/>
          </p:nvPr>
        </p:nvSpPr>
        <p:spPr>
          <a:xfrm>
            <a:off x="924339" y="3434010"/>
            <a:ext cx="7874700" cy="449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4" name="Google Shape;244;p27"/>
          <p:cNvPicPr preferRelativeResize="0"/>
          <p:nvPr/>
        </p:nvPicPr>
        <p:blipFill rotWithShape="1">
          <a:blip r:embed="rId3">
            <a:alphaModFix/>
          </a:blip>
          <a:srcRect b="0" l="0" r="0" t="0"/>
          <a:stretch/>
        </p:blipFill>
        <p:spPr>
          <a:xfrm>
            <a:off x="1034143" y="5829397"/>
            <a:ext cx="4318001" cy="46103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5" name="Shape 245"/>
        <p:cNvGrpSpPr/>
        <p:nvPr/>
      </p:nvGrpSpPr>
      <p:grpSpPr>
        <a:xfrm>
          <a:off x="0" y="0"/>
          <a:ext cx="0" cy="0"/>
          <a:chOff x="0" y="0"/>
          <a:chExt cx="0" cy="0"/>
        </a:xfrm>
      </p:grpSpPr>
      <p:sp>
        <p:nvSpPr>
          <p:cNvPr id="246" name="Google Shape;246;p2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28"/>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355600" lvl="0" marL="457200">
              <a:spcBef>
                <a:spcPts val="1000"/>
              </a:spcBef>
              <a:spcAft>
                <a:spcPts val="0"/>
              </a:spcAft>
              <a:buSzPts val="2000"/>
              <a:buChar char="▪"/>
              <a:defRPr/>
            </a:lvl1pPr>
            <a:lvl2pPr indent="-342900" lvl="1" marL="914400">
              <a:spcBef>
                <a:spcPts val="500"/>
              </a:spcBef>
              <a:spcAft>
                <a:spcPts val="0"/>
              </a:spcAft>
              <a:buSzPts val="1800"/>
              <a:buChar char="▪"/>
              <a:defRPr/>
            </a:lvl2pPr>
            <a:lvl3pPr indent="-330200" lvl="2" marL="1371600">
              <a:spcBef>
                <a:spcPts val="500"/>
              </a:spcBef>
              <a:spcAft>
                <a:spcPts val="0"/>
              </a:spcAft>
              <a:buSzPts val="1600"/>
              <a:buChar char="▪"/>
              <a:defRPr/>
            </a:lvl3pPr>
            <a:lvl4pPr indent="-323850" lvl="3" marL="1828800">
              <a:spcBef>
                <a:spcPts val="500"/>
              </a:spcBef>
              <a:spcAft>
                <a:spcPts val="0"/>
              </a:spcAft>
              <a:buSzPts val="1500"/>
              <a:buChar char="▪"/>
              <a:defRPr/>
            </a:lvl4pPr>
            <a:lvl5pPr indent="-317500" lvl="4" marL="2286000">
              <a:spcBef>
                <a:spcPts val="500"/>
              </a:spcBef>
              <a:spcAft>
                <a:spcPts val="0"/>
              </a:spcAft>
              <a:buSzPts val="1400"/>
              <a:buChar char="▪"/>
              <a:defRPr/>
            </a:lvl5pPr>
            <a:lvl6pPr indent="-311150" lvl="5" marL="2743200">
              <a:spcBef>
                <a:spcPts val="500"/>
              </a:spcBef>
              <a:spcAft>
                <a:spcPts val="0"/>
              </a:spcAft>
              <a:buSzPts val="1300"/>
              <a:buChar char="•"/>
              <a:defRPr/>
            </a:lvl6pPr>
            <a:lvl7pPr indent="-304800" lvl="6" marL="3200400">
              <a:spcBef>
                <a:spcPts val="500"/>
              </a:spcBef>
              <a:spcAft>
                <a:spcPts val="0"/>
              </a:spcAft>
              <a:buSzPts val="1200"/>
              <a:buChar char="•"/>
              <a:defRPr/>
            </a:lvl7pPr>
            <a:lvl8pPr indent="-298450" lvl="7" marL="3657600">
              <a:spcBef>
                <a:spcPts val="500"/>
              </a:spcBef>
              <a:spcAft>
                <a:spcPts val="0"/>
              </a:spcAft>
              <a:buSzPts val="1100"/>
              <a:buChar char="•"/>
              <a:defRPr/>
            </a:lvl8pPr>
            <a:lvl9pPr indent="-292100" lvl="8" marL="4114800">
              <a:spcBef>
                <a:spcPts val="500"/>
              </a:spcBef>
              <a:spcAft>
                <a:spcPts val="0"/>
              </a:spcAft>
              <a:buSzPts val="1000"/>
              <a:buChar char="•"/>
              <a:defRPr/>
            </a:lvl9pPr>
          </a:lstStyle>
          <a:p/>
        </p:txBody>
      </p:sp>
      <p:sp>
        <p:nvSpPr>
          <p:cNvPr id="248" name="Google Shape;248;p28"/>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old">
  <p:cSld name="Title Slide - Gold">
    <p:bg>
      <p:bgPr>
        <a:solidFill>
          <a:schemeClr val="accen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9956800" y="0"/>
            <a:ext cx="2235199" cy="6858000"/>
          </a:xfrm>
          <a:prstGeom prst="rect">
            <a:avLst/>
          </a:prstGeom>
          <a:noFill/>
          <a:ln>
            <a:noFill/>
          </a:ln>
        </p:spPr>
      </p:pic>
      <p:sp>
        <p:nvSpPr>
          <p:cNvPr id="28" name="Google Shape;28;p4"/>
          <p:cNvSpPr txBox="1"/>
          <p:nvPr>
            <p:ph type="title"/>
          </p:nvPr>
        </p:nvSpPr>
        <p:spPr>
          <a:xfrm>
            <a:off x="1023257" y="1812045"/>
            <a:ext cx="7763400" cy="719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400"/>
              <a:buFont typeface="Arial"/>
              <a:buNone/>
              <a:defRPr sz="54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023257" y="3148847"/>
            <a:ext cx="7763400" cy="449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1" name="Google Shape;31;p4"/>
          <p:cNvPicPr preferRelativeResize="0"/>
          <p:nvPr/>
        </p:nvPicPr>
        <p:blipFill rotWithShape="1">
          <a:blip r:embed="rId3">
            <a:alphaModFix/>
          </a:blip>
          <a:srcRect b="0" l="0" r="0" t="0"/>
          <a:stretch/>
        </p:blipFill>
        <p:spPr>
          <a:xfrm>
            <a:off x="1034143" y="5829397"/>
            <a:ext cx="4318001" cy="4610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p:cSld name="Title Slide with Photo">
    <p:spTree>
      <p:nvGrpSpPr>
        <p:cNvPr id="32" name="Shape 32"/>
        <p:cNvGrpSpPr/>
        <p:nvPr/>
      </p:nvGrpSpPr>
      <p:grpSpPr>
        <a:xfrm>
          <a:off x="0" y="0"/>
          <a:ext cx="0" cy="0"/>
          <a:chOff x="0" y="0"/>
          <a:chExt cx="0" cy="0"/>
        </a:xfrm>
      </p:grpSpPr>
      <p:sp>
        <p:nvSpPr>
          <p:cNvPr id="33" name="Google Shape;33;p5"/>
          <p:cNvSpPr/>
          <p:nvPr>
            <p:ph idx="2" type="pic"/>
          </p:nvPr>
        </p:nvSpPr>
        <p:spPr>
          <a:xfrm>
            <a:off x="0" y="0"/>
            <a:ext cx="12192000" cy="6858000"/>
          </a:xfrm>
          <a:prstGeom prst="rect">
            <a:avLst/>
          </a:prstGeom>
          <a:noFill/>
          <a:ln>
            <a:noFill/>
          </a:ln>
        </p:spPr>
      </p:sp>
      <p:sp>
        <p:nvSpPr>
          <p:cNvPr id="34" name="Google Shape;34;p5"/>
          <p:cNvSpPr txBox="1"/>
          <p:nvPr>
            <p:ph type="title"/>
          </p:nvPr>
        </p:nvSpPr>
        <p:spPr>
          <a:xfrm>
            <a:off x="478972" y="4671391"/>
            <a:ext cx="11266800" cy="14013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78972" y="6085510"/>
            <a:ext cx="11266800" cy="449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Font typeface="Arial"/>
              <a:buNone/>
              <a:defRPr b="1" i="0"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a:lvl2pPr>
            <a:lvl3pPr indent="-228600" lvl="2" marL="1371600" algn="l">
              <a:lnSpc>
                <a:spcPct val="90000"/>
              </a:lnSpc>
              <a:spcBef>
                <a:spcPts val="500"/>
              </a:spcBef>
              <a:spcAft>
                <a:spcPts val="0"/>
              </a:spcAft>
              <a:buClr>
                <a:schemeClr val="dk1"/>
              </a:buClr>
              <a:buSzPts val="1600"/>
              <a:buFont typeface="Arial"/>
              <a:buNone/>
              <a:defRPr/>
            </a:lvl3pPr>
            <a:lvl4pPr indent="-228600" lvl="3" marL="1828800" algn="l">
              <a:lnSpc>
                <a:spcPct val="90000"/>
              </a:lnSpc>
              <a:spcBef>
                <a:spcPts val="500"/>
              </a:spcBef>
              <a:spcAft>
                <a:spcPts val="0"/>
              </a:spcAft>
              <a:buClr>
                <a:schemeClr val="dk1"/>
              </a:buClr>
              <a:buSzPts val="1500"/>
              <a:buFont typeface="Arial"/>
              <a:buNone/>
              <a:defRPr/>
            </a:lvl4pPr>
            <a:lvl5pPr indent="-228600" lvl="4" marL="2286000" algn="l">
              <a:lnSpc>
                <a:spcPct val="90000"/>
              </a:lnSpc>
              <a:spcBef>
                <a:spcPts val="500"/>
              </a:spcBef>
              <a:spcAft>
                <a:spcPts val="0"/>
              </a:spcAft>
              <a:buClr>
                <a:schemeClr val="dk1"/>
              </a:buClr>
              <a:buSzPts val="14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bg>
      <p:bgPr>
        <a:solidFill>
          <a:schemeClr val="lt1"/>
        </a:solidFill>
      </p:bgPr>
    </p:bg>
    <p:spTree>
      <p:nvGrpSpPr>
        <p:cNvPr id="36" name="Shape 36"/>
        <p:cNvGrpSpPr/>
        <p:nvPr/>
      </p:nvGrpSpPr>
      <p:grpSpPr>
        <a:xfrm>
          <a:off x="0" y="0"/>
          <a:ext cx="0" cy="0"/>
          <a:chOff x="0" y="0"/>
          <a:chExt cx="0" cy="0"/>
        </a:xfrm>
      </p:grpSpPr>
      <p:sp>
        <p:nvSpPr>
          <p:cNvPr id="37" name="Google Shape;37;p6"/>
          <p:cNvSpPr/>
          <p:nvPr>
            <p:ph idx="2" type="pic"/>
          </p:nvPr>
        </p:nvSpPr>
        <p:spPr>
          <a:xfrm>
            <a:off x="0" y="-9525"/>
            <a:ext cx="12192000" cy="6867600"/>
          </a:xfrm>
          <a:prstGeom prst="rect">
            <a:avLst/>
          </a:prstGeom>
          <a:noFill/>
          <a:ln>
            <a:noFill/>
          </a:ln>
        </p:spPr>
      </p:sp>
      <p:sp>
        <p:nvSpPr>
          <p:cNvPr id="38" name="Google Shape;38;p6"/>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 2 Column">
  <p:cSld name="Title with Copy - 2 Column">
    <p:spTree>
      <p:nvGrpSpPr>
        <p:cNvPr id="39" name="Shape 39"/>
        <p:cNvGrpSpPr/>
        <p:nvPr/>
      </p:nvGrpSpPr>
      <p:grpSpPr>
        <a:xfrm>
          <a:off x="0" y="0"/>
          <a:ext cx="0" cy="0"/>
          <a:chOff x="0" y="0"/>
          <a:chExt cx="0" cy="0"/>
        </a:xfrm>
      </p:grpSpPr>
      <p:sp>
        <p:nvSpPr>
          <p:cNvPr id="40" name="Google Shape;40;p7"/>
          <p:cNvSpPr txBox="1"/>
          <p:nvPr>
            <p:ph idx="1" type="body"/>
          </p:nvPr>
        </p:nvSpPr>
        <p:spPr>
          <a:xfrm>
            <a:off x="457199" y="1543324"/>
            <a:ext cx="11266800" cy="4454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Arial"/>
              <a:buNone/>
              <a:defRPr sz="1800">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Font typeface="Arial"/>
              <a:buNone/>
              <a:defRPr sz="1800"/>
            </a:lvl2pPr>
            <a:lvl3pPr indent="-228600" lvl="2" marL="1371600" algn="l">
              <a:lnSpc>
                <a:spcPct val="90000"/>
              </a:lnSpc>
              <a:spcBef>
                <a:spcPts val="500"/>
              </a:spcBef>
              <a:spcAft>
                <a:spcPts val="0"/>
              </a:spcAft>
              <a:buClr>
                <a:schemeClr val="dk1"/>
              </a:buClr>
              <a:buSzPts val="1800"/>
              <a:buFont typeface="Arial"/>
              <a:buNone/>
              <a:defRPr sz="1800"/>
            </a:lvl3pPr>
            <a:lvl4pPr indent="-228600" lvl="3" marL="1828800" algn="l">
              <a:lnSpc>
                <a:spcPct val="90000"/>
              </a:lnSpc>
              <a:spcBef>
                <a:spcPts val="500"/>
              </a:spcBef>
              <a:spcAft>
                <a:spcPts val="0"/>
              </a:spcAft>
              <a:buClr>
                <a:schemeClr val="dk1"/>
              </a:buClr>
              <a:buSzPts val="1800"/>
              <a:buFont typeface="Arial"/>
              <a:buNone/>
              <a:defRPr sz="1800"/>
            </a:lvl4pPr>
            <a:lvl5pPr indent="-228600" lvl="4" marL="2286000" algn="l">
              <a:lnSpc>
                <a:spcPct val="90000"/>
              </a:lnSpc>
              <a:spcBef>
                <a:spcPts val="500"/>
              </a:spcBef>
              <a:spcAft>
                <a:spcPts val="0"/>
              </a:spcAft>
              <a:buClr>
                <a:schemeClr val="dk1"/>
              </a:buClr>
              <a:buSzPts val="1800"/>
              <a:buFont typeface="Arial"/>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3" name="Google Shape;43;p7"/>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spTree>
      <p:nvGrpSpPr>
        <p:cNvPr id="44" name="Shape 44"/>
        <p:cNvGrpSpPr/>
        <p:nvPr/>
      </p:nvGrpSpPr>
      <p:grpSpPr>
        <a:xfrm>
          <a:off x="0" y="0"/>
          <a:ext cx="0" cy="0"/>
          <a:chOff x="0" y="0"/>
          <a:chExt cx="0" cy="0"/>
        </a:xfrm>
      </p:grpSpPr>
      <p:sp>
        <p:nvSpPr>
          <p:cNvPr id="45" name="Google Shape;45;p8"/>
          <p:cNvSpPr txBox="1"/>
          <p:nvPr>
            <p:ph idx="1" type="body"/>
          </p:nvPr>
        </p:nvSpPr>
        <p:spPr>
          <a:xfrm>
            <a:off x="468086" y="1543324"/>
            <a:ext cx="11266800" cy="44547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 name="Google Shape;46;p8"/>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2 Column">
  <p:cSld name="Title with Content - 2 Column">
    <p:spTree>
      <p:nvGrpSpPr>
        <p:cNvPr id="49" name="Shape 49"/>
        <p:cNvGrpSpPr/>
        <p:nvPr/>
      </p:nvGrpSpPr>
      <p:grpSpPr>
        <a:xfrm>
          <a:off x="0" y="0"/>
          <a:ext cx="0" cy="0"/>
          <a:chOff x="0" y="0"/>
          <a:chExt cx="0" cy="0"/>
        </a:xfrm>
      </p:grpSpPr>
      <p:sp>
        <p:nvSpPr>
          <p:cNvPr id="50" name="Google Shape;50;p9"/>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468086" y="1543324"/>
            <a:ext cx="5413200" cy="43902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2" name="Google Shape;52;p9"/>
          <p:cNvSpPr txBox="1"/>
          <p:nvPr>
            <p:ph idx="2" type="body"/>
          </p:nvPr>
        </p:nvSpPr>
        <p:spPr>
          <a:xfrm>
            <a:off x="6309157" y="1543324"/>
            <a:ext cx="5425500" cy="43902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 name="Google Shape;53;p9"/>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9"/>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3 Column">
  <p:cSld name="Title with Content - 3 Column">
    <p:spTree>
      <p:nvGrpSpPr>
        <p:cNvPr id="55" name="Shape 55"/>
        <p:cNvGrpSpPr/>
        <p:nvPr/>
      </p:nvGrpSpPr>
      <p:grpSpPr>
        <a:xfrm>
          <a:off x="0" y="0"/>
          <a:ext cx="0" cy="0"/>
          <a:chOff x="0" y="0"/>
          <a:chExt cx="0" cy="0"/>
        </a:xfrm>
      </p:grpSpPr>
      <p:sp>
        <p:nvSpPr>
          <p:cNvPr id="56" name="Google Shape;56;p10"/>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 type="body"/>
          </p:nvPr>
        </p:nvSpPr>
        <p:spPr>
          <a:xfrm>
            <a:off x="468087" y="1543324"/>
            <a:ext cx="3507600" cy="43902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10"/>
          <p:cNvSpPr txBox="1"/>
          <p:nvPr>
            <p:ph idx="2" type="body"/>
          </p:nvPr>
        </p:nvSpPr>
        <p:spPr>
          <a:xfrm>
            <a:off x="4342217" y="1543323"/>
            <a:ext cx="3507600" cy="43902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0"/>
          <p:cNvSpPr txBox="1"/>
          <p:nvPr>
            <p:ph idx="3" type="body"/>
          </p:nvPr>
        </p:nvSpPr>
        <p:spPr>
          <a:xfrm>
            <a:off x="8243137" y="1543322"/>
            <a:ext cx="3507600" cy="43902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10"/>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1" name="Google Shape;61;p10"/>
          <p:cNvPicPr preferRelativeResize="0"/>
          <p:nvPr/>
        </p:nvPicPr>
        <p:blipFill rotWithShape="1">
          <a:blip r:embed="rId2">
            <a:alphaModFix/>
          </a:blip>
          <a:srcRect b="0" l="0" r="0" t="0"/>
          <a:stretch/>
        </p:blipFill>
        <p:spPr>
          <a:xfrm>
            <a:off x="447260" y="6215540"/>
            <a:ext cx="3350436" cy="35772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800"/>
              <a:buFont typeface="Arial"/>
              <a:buNone/>
              <a:defRPr b="1" i="1"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68086" y="1192696"/>
            <a:ext cx="11266800" cy="4838100"/>
          </a:xfrm>
          <a:prstGeom prst="rect">
            <a:avLst/>
          </a:prstGeom>
          <a:noFill/>
          <a:ln>
            <a:noFill/>
          </a:ln>
        </p:spPr>
        <p:txBody>
          <a:bodyPr anchorCtr="0" anchor="t" bIns="45700" lIns="91425" spcFirstLastPara="1" rIns="91425" wrap="square" tIns="45700">
            <a:normAutofit/>
          </a:bodyPr>
          <a:lstStyle>
            <a:lvl1pPr indent="-355600" lvl="0" marL="457200" marR="0" algn="l">
              <a:lnSpc>
                <a:spcPct val="90000"/>
              </a:lnSpc>
              <a:spcBef>
                <a:spcPts val="10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23850" lvl="3" marL="1828800" marR="0" algn="l">
              <a:lnSpc>
                <a:spcPct val="90000"/>
              </a:lnSpc>
              <a:spcBef>
                <a:spcPts val="5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4pPr>
            <a:lvl5pPr indent="-317500" lvl="4" marL="2286000" marR="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1150" lvl="5" marL="2743200" marR="0" algn="l">
              <a:lnSpc>
                <a:spcPct val="90000"/>
              </a:lnSpc>
              <a:spcBef>
                <a:spcPts val="500"/>
              </a:spcBef>
              <a:spcAft>
                <a:spcPts val="0"/>
              </a:spcAft>
              <a:buClr>
                <a:schemeClr val="dk1"/>
              </a:buClr>
              <a:buSzPts val="1300"/>
              <a:buFont typeface="Arial"/>
              <a:buChar char="•"/>
              <a:defRPr b="0" i="0" sz="1300" u="none" cap="none" strike="noStrike">
                <a:solidFill>
                  <a:schemeClr val="dk1"/>
                </a:solidFill>
                <a:latin typeface="Libre Franklin"/>
                <a:ea typeface="Libre Franklin"/>
                <a:cs typeface="Libre Franklin"/>
                <a:sym typeface="Libre Franklin"/>
              </a:defRPr>
            </a:lvl6pPr>
            <a:lvl7pPr indent="-304800" lvl="6" marL="3200400" marR="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ibre Franklin"/>
                <a:ea typeface="Libre Franklin"/>
                <a:cs typeface="Libre Franklin"/>
                <a:sym typeface="Libre Franklin"/>
              </a:defRPr>
            </a:lvl7pPr>
            <a:lvl8pPr indent="-298450" lvl="7" marL="3657600" marR="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Libre Franklin"/>
                <a:ea typeface="Libre Franklin"/>
                <a:cs typeface="Libre Franklin"/>
                <a:sym typeface="Libre Franklin"/>
              </a:defRPr>
            </a:lvl8pPr>
            <a:lvl9pPr indent="-292100" lvl="8" marL="4114800" marR="0" algn="l">
              <a:lnSpc>
                <a:spcPct val="90000"/>
              </a:lnSpc>
              <a:spcBef>
                <a:spcPts val="500"/>
              </a:spcBef>
              <a:spcAft>
                <a:spcPts val="0"/>
              </a:spcAft>
              <a:buClr>
                <a:schemeClr val="dk1"/>
              </a:buClr>
              <a:buSzPts val="1000"/>
              <a:buFont typeface="Arial"/>
              <a:buChar char="•"/>
              <a:defRPr b="0" i="0" sz="1000" u="none" cap="none" strike="noStrike">
                <a:solidFill>
                  <a:schemeClr val="dk1"/>
                </a:solidFill>
                <a:latin typeface="Libre Franklin"/>
                <a:ea typeface="Libre Franklin"/>
                <a:cs typeface="Libre Franklin"/>
                <a:sym typeface="Libre Franklin"/>
              </a:defRPr>
            </a:lvl9pPr>
          </a:lstStyle>
          <a:p/>
        </p:txBody>
      </p:sp>
      <p:sp>
        <p:nvSpPr>
          <p:cNvPr id="12" name="Google Shape;12;p1"/>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Libre Franklin"/>
                <a:ea typeface="Libre Franklin"/>
                <a:cs typeface="Libre Franklin"/>
                <a:sym typeface="Libre Franklin"/>
              </a:defRPr>
            </a:lvl1pPr>
            <a:lvl2pPr indent="0" lvl="1" marL="0" marR="0" algn="r">
              <a:spcBef>
                <a:spcPts val="0"/>
              </a:spcBef>
              <a:buNone/>
              <a:defRPr b="0" i="0" sz="1200" u="none" cap="none" strike="noStrike">
                <a:solidFill>
                  <a:srgbClr val="888888"/>
                </a:solidFill>
                <a:latin typeface="Libre Franklin"/>
                <a:ea typeface="Libre Franklin"/>
                <a:cs typeface="Libre Franklin"/>
                <a:sym typeface="Libre Franklin"/>
              </a:defRPr>
            </a:lvl2pPr>
            <a:lvl3pPr indent="0" lvl="2" marL="0" marR="0" algn="r">
              <a:spcBef>
                <a:spcPts val="0"/>
              </a:spcBef>
              <a:buNone/>
              <a:defRPr b="0" i="0" sz="1200" u="none" cap="none" strike="noStrike">
                <a:solidFill>
                  <a:srgbClr val="888888"/>
                </a:solidFill>
                <a:latin typeface="Libre Franklin"/>
                <a:ea typeface="Libre Franklin"/>
                <a:cs typeface="Libre Franklin"/>
                <a:sym typeface="Libre Franklin"/>
              </a:defRPr>
            </a:lvl3pPr>
            <a:lvl4pPr indent="0" lvl="3" marL="0" marR="0" algn="r">
              <a:spcBef>
                <a:spcPts val="0"/>
              </a:spcBef>
              <a:buNone/>
              <a:defRPr b="0" i="0" sz="1200" u="none" cap="none" strike="noStrike">
                <a:solidFill>
                  <a:srgbClr val="888888"/>
                </a:solidFill>
                <a:latin typeface="Libre Franklin"/>
                <a:ea typeface="Libre Franklin"/>
                <a:cs typeface="Libre Franklin"/>
                <a:sym typeface="Libre Franklin"/>
              </a:defRPr>
            </a:lvl4pPr>
            <a:lvl5pPr indent="0" lvl="4" marL="0" marR="0" algn="r">
              <a:spcBef>
                <a:spcPts val="0"/>
              </a:spcBef>
              <a:buNone/>
              <a:defRPr b="0" i="0" sz="1200" u="none" cap="none" strike="noStrike">
                <a:solidFill>
                  <a:srgbClr val="888888"/>
                </a:solidFill>
                <a:latin typeface="Libre Franklin"/>
                <a:ea typeface="Libre Franklin"/>
                <a:cs typeface="Libre Franklin"/>
                <a:sym typeface="Libre Franklin"/>
              </a:defRPr>
            </a:lvl5pPr>
            <a:lvl6pPr indent="0" lvl="5" marL="0" marR="0" algn="r">
              <a:spcBef>
                <a:spcPts val="0"/>
              </a:spcBef>
              <a:buNone/>
              <a:defRPr b="0" i="0" sz="1200" u="none" cap="none" strike="noStrike">
                <a:solidFill>
                  <a:srgbClr val="888888"/>
                </a:solidFill>
                <a:latin typeface="Libre Franklin"/>
                <a:ea typeface="Libre Franklin"/>
                <a:cs typeface="Libre Franklin"/>
                <a:sym typeface="Libre Franklin"/>
              </a:defRPr>
            </a:lvl6pPr>
            <a:lvl7pPr indent="0" lvl="6" marL="0" marR="0" algn="r">
              <a:spcBef>
                <a:spcPts val="0"/>
              </a:spcBef>
              <a:buNone/>
              <a:defRPr b="0" i="0" sz="1200" u="none" cap="none" strike="noStrike">
                <a:solidFill>
                  <a:srgbClr val="888888"/>
                </a:solidFill>
                <a:latin typeface="Libre Franklin"/>
                <a:ea typeface="Libre Franklin"/>
                <a:cs typeface="Libre Franklin"/>
                <a:sym typeface="Libre Franklin"/>
              </a:defRPr>
            </a:lvl7pPr>
            <a:lvl8pPr indent="0" lvl="7" marL="0" marR="0" algn="r">
              <a:spcBef>
                <a:spcPts val="0"/>
              </a:spcBef>
              <a:buNone/>
              <a:defRPr b="0" i="0" sz="1200" u="none" cap="none" strike="noStrike">
                <a:solidFill>
                  <a:srgbClr val="888888"/>
                </a:solidFill>
                <a:latin typeface="Libre Franklin"/>
                <a:ea typeface="Libre Franklin"/>
                <a:cs typeface="Libre Franklin"/>
                <a:sym typeface="Libre Franklin"/>
              </a:defRPr>
            </a:lvl8pPr>
            <a:lvl9pPr indent="0" lvl="8" marL="0" marR="0" algn="r">
              <a:spcBef>
                <a:spcPts val="0"/>
              </a:spcBef>
              <a:buNone/>
              <a:defRPr b="0" i="0" sz="1200" u="none" cap="none" strike="noStrike">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5.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c.gov/Archives/edgar/data/39911/000003991119000023/fy201810-k.htm" TargetMode="External"/><Relationship Id="rId4" Type="http://schemas.openxmlformats.org/officeDocument/2006/relationships/hyperlink" Target="https://www.reddit.com/r/malefashionadvice/comments/dtotnr/the_gap_ceo_is_leaving_the_companys_stock_lost/?sort=top" TargetMode="External"/><Relationship Id="rId9" Type="http://schemas.openxmlformats.org/officeDocument/2006/relationships/hyperlink" Target="https://www.globaldata.com/data-insights/retail-and-wholesale/market-size-of-retail-clothing-in-us/" TargetMode="External"/><Relationship Id="rId5" Type="http://schemas.openxmlformats.org/officeDocument/2006/relationships/hyperlink" Target="https://www.macys.com/shop/womens-clothing/new-womens-clothing/Product_department,Sortby/Jackets,BEST_SELLERS?id=68514" TargetMode="External"/><Relationship Id="rId6" Type="http://schemas.openxmlformats.org/officeDocument/2006/relationships/hyperlink" Target="https://www.amazon.com/s?k=sweatshirts+for+men" TargetMode="External"/><Relationship Id="rId7" Type="http://schemas.openxmlformats.org/officeDocument/2006/relationships/hyperlink" Target="https://www.harpersbazaar.com/fashion/trends/a46826009/fall-2024-trends/" TargetMode="External"/><Relationship Id="rId8" Type="http://schemas.openxmlformats.org/officeDocument/2006/relationships/hyperlink" Target="https://www.vogue.com/article/fall-shopping-list-editor-picks-2024" TargetMode="External"/><Relationship Id="rId10" Type="http://schemas.openxmlformats.org/officeDocument/2006/relationships/hyperlink" Target="https://www.elle.com/fashion/trend-reports/a46805342/fall-2024-fashion-trend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www.globaldata.com/data-insights/retail-and-wholesale/market-size-of-retail-clothing-in-u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023257" y="2005070"/>
            <a:ext cx="7763458" cy="5928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en-US" sz="3200"/>
              <a:t>Predicting Consumer Tastes with </a:t>
            </a:r>
            <a:endParaRPr sz="3200"/>
          </a:p>
          <a:p>
            <a:pPr indent="0" lvl="0" marL="0" rtl="0" algn="l">
              <a:lnSpc>
                <a:spcPct val="90000"/>
              </a:lnSpc>
              <a:spcBef>
                <a:spcPts val="0"/>
              </a:spcBef>
              <a:spcAft>
                <a:spcPts val="0"/>
              </a:spcAft>
              <a:buClr>
                <a:schemeClr val="lt1"/>
              </a:buClr>
              <a:buSzPts val="5400"/>
              <a:buFont typeface="Arial"/>
              <a:buNone/>
            </a:pPr>
            <a:r>
              <a:rPr lang="en-US" sz="3200"/>
              <a:t>Big Data at Gap</a:t>
            </a:r>
            <a:endParaRPr sz="3200"/>
          </a:p>
          <a:p>
            <a:pPr indent="0" lvl="0" marL="0" rtl="0" algn="l">
              <a:lnSpc>
                <a:spcPct val="90000"/>
              </a:lnSpc>
              <a:spcBef>
                <a:spcPts val="0"/>
              </a:spcBef>
              <a:spcAft>
                <a:spcPts val="0"/>
              </a:spcAft>
              <a:buClr>
                <a:schemeClr val="lt1"/>
              </a:buClr>
              <a:buSzPts val="5400"/>
              <a:buFont typeface="Arial"/>
              <a:buNone/>
            </a:pPr>
            <a:r>
              <a:rPr lang="en-US" sz="1900"/>
              <a:t>Web Data Analytics Group Project</a:t>
            </a:r>
            <a:endParaRPr sz="1900"/>
          </a:p>
        </p:txBody>
      </p:sp>
      <p:sp>
        <p:nvSpPr>
          <p:cNvPr id="255" name="Google Shape;255;p29"/>
          <p:cNvSpPr txBox="1"/>
          <p:nvPr>
            <p:ph idx="1" type="body"/>
          </p:nvPr>
        </p:nvSpPr>
        <p:spPr>
          <a:xfrm>
            <a:off x="1023257" y="4458138"/>
            <a:ext cx="7763400" cy="44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Font typeface="Arial"/>
              <a:buNone/>
            </a:pPr>
            <a:r>
              <a:rPr lang="en-US" sz="1700"/>
              <a:t>Abhishek Bagepalli</a:t>
            </a:r>
            <a:endParaRPr sz="1700"/>
          </a:p>
          <a:p>
            <a:pPr indent="0" lvl="0" marL="0" rtl="0" algn="l">
              <a:lnSpc>
                <a:spcPct val="90000"/>
              </a:lnSpc>
              <a:spcBef>
                <a:spcPts val="0"/>
              </a:spcBef>
              <a:spcAft>
                <a:spcPts val="0"/>
              </a:spcAft>
              <a:buClr>
                <a:schemeClr val="lt2"/>
              </a:buClr>
              <a:buSzPts val="2400"/>
              <a:buFont typeface="Arial"/>
              <a:buNone/>
            </a:pPr>
            <a:r>
              <a:rPr lang="en-US" sz="1700"/>
              <a:t>Ananth Mohan</a:t>
            </a:r>
            <a:endParaRPr sz="1700"/>
          </a:p>
          <a:p>
            <a:pPr indent="0" lvl="0" marL="0" rtl="0" algn="l">
              <a:lnSpc>
                <a:spcPct val="90000"/>
              </a:lnSpc>
              <a:spcBef>
                <a:spcPts val="0"/>
              </a:spcBef>
              <a:spcAft>
                <a:spcPts val="0"/>
              </a:spcAft>
              <a:buClr>
                <a:schemeClr val="lt2"/>
              </a:buClr>
              <a:buSzPts val="2400"/>
              <a:buFont typeface="Arial"/>
              <a:buNone/>
            </a:pPr>
            <a:r>
              <a:rPr lang="en-US" sz="1700"/>
              <a:t>Tushar Malankar</a:t>
            </a:r>
            <a:endParaRPr sz="1700"/>
          </a:p>
        </p:txBody>
      </p:sp>
      <p:sp>
        <p:nvSpPr>
          <p:cNvPr id="256" name="Google Shape;256;p29"/>
          <p:cNvSpPr txBox="1"/>
          <p:nvPr>
            <p:ph idx="2" type="body"/>
          </p:nvPr>
        </p:nvSpPr>
        <p:spPr>
          <a:xfrm>
            <a:off x="1023257" y="3716729"/>
            <a:ext cx="7763400" cy="44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1600"/>
              <a:buFont typeface="Arial"/>
              <a:buNone/>
            </a:pPr>
            <a:r>
              <a:rPr lang="en-US"/>
              <a:t>October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nvSpPr>
        <p:spPr>
          <a:xfrm>
            <a:off x="4855750" y="1819050"/>
            <a:ext cx="2480400" cy="28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sp>
        <p:nvSpPr>
          <p:cNvPr id="406" name="Google Shape;406;p38"/>
          <p:cNvSpPr txBox="1"/>
          <p:nvPr/>
        </p:nvSpPr>
        <p:spPr>
          <a:xfrm>
            <a:off x="7784800" y="2697963"/>
            <a:ext cx="36105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407" name="Google Shape;407;p38"/>
          <p:cNvPicPr preferRelativeResize="0"/>
          <p:nvPr/>
        </p:nvPicPr>
        <p:blipFill>
          <a:blip r:embed="rId3">
            <a:alphaModFix/>
          </a:blip>
          <a:stretch>
            <a:fillRect/>
          </a:stretch>
        </p:blipFill>
        <p:spPr>
          <a:xfrm>
            <a:off x="8083070" y="1673782"/>
            <a:ext cx="3013957" cy="3131575"/>
          </a:xfrm>
          <a:prstGeom prst="rect">
            <a:avLst/>
          </a:prstGeom>
          <a:noFill/>
          <a:ln>
            <a:noFill/>
          </a:ln>
        </p:spPr>
      </p:pic>
      <p:sp>
        <p:nvSpPr>
          <p:cNvPr id="408" name="Google Shape;408;p38"/>
          <p:cNvSpPr/>
          <p:nvPr/>
        </p:nvSpPr>
        <p:spPr>
          <a:xfrm>
            <a:off x="7861925" y="2026825"/>
            <a:ext cx="3685200" cy="362700"/>
          </a:xfrm>
          <a:prstGeom prst="rect">
            <a:avLst/>
          </a:prstGeom>
          <a:noFill/>
          <a:ln cap="flat" cmpd="sng" w="76200">
            <a:solidFill>
              <a:srgbClr val="FF0000"/>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9" name="Google Shape;409;p38"/>
          <p:cNvPicPr preferRelativeResize="0"/>
          <p:nvPr/>
        </p:nvPicPr>
        <p:blipFill rotWithShape="1">
          <a:blip r:embed="rId4">
            <a:alphaModFix/>
          </a:blip>
          <a:srcRect b="46085" l="0" r="1351" t="0"/>
          <a:stretch/>
        </p:blipFill>
        <p:spPr>
          <a:xfrm>
            <a:off x="4421400" y="2080750"/>
            <a:ext cx="1961200" cy="1890700"/>
          </a:xfrm>
          <a:prstGeom prst="rect">
            <a:avLst/>
          </a:prstGeom>
          <a:noFill/>
          <a:ln>
            <a:noFill/>
          </a:ln>
        </p:spPr>
      </p:pic>
      <p:graphicFrame>
        <p:nvGraphicFramePr>
          <p:cNvPr id="410" name="Google Shape;410;p38"/>
          <p:cNvGraphicFramePr/>
          <p:nvPr/>
        </p:nvGraphicFramePr>
        <p:xfrm>
          <a:off x="269850" y="5010300"/>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lang="en-US">
                          <a:solidFill>
                            <a:schemeClr val="accent3"/>
                          </a:solidFill>
                        </a:rPr>
                        <a:t>Data Available</a:t>
                      </a:r>
                      <a:endParaRPr>
                        <a:solidFill>
                          <a:schemeClr val="accent3"/>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chemeClr val="accent3"/>
                          </a:solidFill>
                        </a:rPr>
                        <a:t>Analytical Solution</a:t>
                      </a:r>
                      <a:endParaRPr>
                        <a:solidFill>
                          <a:schemeClr val="accent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accent3"/>
                          </a:solidFill>
                        </a:rPr>
                        <a:t>Business Impact</a:t>
                      </a:r>
                      <a:endParaRPr>
                        <a:solidFill>
                          <a:schemeClr val="accent3"/>
                        </a:solidFill>
                      </a:endParaRPr>
                    </a:p>
                  </a:txBody>
                  <a:tcPr marT="91425" marB="91425" marR="91425" marL="91425">
                    <a:lnL cap="flat" cmpd="sng" w="9525">
                      <a:solidFill>
                        <a:srgbClr val="9E9E9E"/>
                      </a:solidFill>
                      <a:prstDash val="solid"/>
                      <a:round/>
                      <a:headEnd len="sm" w="sm" type="none"/>
                      <a:tailEnd len="sm" w="sm" type="none"/>
                    </a:lnL>
                  </a:tcPr>
                </a:tc>
              </a:tr>
              <a:tr h="489775">
                <a:tc>
                  <a:txBody>
                    <a:bodyPr/>
                    <a:lstStyle/>
                    <a:p>
                      <a:pPr indent="0" lvl="0" marL="0" rtl="0" algn="l">
                        <a:spcBef>
                          <a:spcPts val="0"/>
                        </a:spcBef>
                        <a:spcAft>
                          <a:spcPts val="0"/>
                        </a:spcAft>
                        <a:buNone/>
                      </a:pPr>
                      <a:r>
                        <a:rPr lang="en-US" sz="1200">
                          <a:solidFill>
                            <a:schemeClr val="dk1"/>
                          </a:solidFill>
                        </a:rPr>
                        <a:t>Scrape using </a:t>
                      </a:r>
                      <a:r>
                        <a:rPr b="1" lang="en-US" sz="1200">
                          <a:solidFill>
                            <a:schemeClr val="dk1"/>
                          </a:solidFill>
                        </a:rPr>
                        <a:t>Selenium, BeautifulSoup</a:t>
                      </a:r>
                      <a:r>
                        <a:rPr lang="en-US" sz="1200">
                          <a:solidFill>
                            <a:schemeClr val="dk1"/>
                          </a:solidFill>
                        </a:rPr>
                        <a:t> for scraping the fashion suggestion make by fashion </a:t>
                      </a:r>
                      <a:r>
                        <a:rPr lang="en-US" sz="1200">
                          <a:solidFill>
                            <a:schemeClr val="dk1"/>
                          </a:solidFill>
                        </a:rPr>
                        <a:t>blogging</a:t>
                      </a:r>
                      <a:r>
                        <a:rPr lang="en-US" sz="1200">
                          <a:solidFill>
                            <a:schemeClr val="dk1"/>
                          </a:solidFill>
                        </a:rPr>
                        <a:t> websites like Vogue , Elle and Harpers Bazaar</a:t>
                      </a:r>
                      <a:endParaRPr sz="12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200">
                          <a:solidFill>
                            <a:schemeClr val="dk1"/>
                          </a:solidFill>
                        </a:rPr>
                        <a:t>Predicting</a:t>
                      </a:r>
                      <a:r>
                        <a:rPr lang="en-US" sz="1200">
                          <a:solidFill>
                            <a:schemeClr val="dk1"/>
                          </a:solidFill>
                        </a:rPr>
                        <a:t> </a:t>
                      </a:r>
                      <a:r>
                        <a:rPr lang="en-US" sz="1200">
                          <a:solidFill>
                            <a:schemeClr val="dk1"/>
                          </a:solidFill>
                        </a:rPr>
                        <a:t>possible</a:t>
                      </a:r>
                      <a:r>
                        <a:rPr lang="en-US" sz="1200">
                          <a:solidFill>
                            <a:schemeClr val="dk1"/>
                          </a:solidFill>
                        </a:rPr>
                        <a:t> Emerging Trend Identification through Scraping</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By scraping fashion magazines and blogs, brands can identify emerging trends and important keywords. This data-driven approach allows manufacturers to understand current consumer interests more accurately than intuition alone. </a:t>
                      </a:r>
                      <a:endParaRPr sz="1200">
                        <a:solidFill>
                          <a:schemeClr val="dk1"/>
                        </a:solidFill>
                      </a:endParaRPr>
                    </a:p>
                    <a:p>
                      <a:pPr indent="0" lvl="0" marL="0" rtl="0" algn="l">
                        <a:spcBef>
                          <a:spcPts val="0"/>
                        </a:spcBef>
                        <a:spcAft>
                          <a:spcPts val="0"/>
                        </a:spcAft>
                        <a:buNone/>
                      </a:pPr>
                      <a:r>
                        <a:rPr lang="en-US" sz="1200">
                          <a:solidFill>
                            <a:schemeClr val="dk1"/>
                          </a:solidFill>
                        </a:rPr>
                        <a:t>Eg. Gap can release more leopard based clothing in their next lineup</a:t>
                      </a:r>
                      <a:endParaRPr sz="1200"/>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411" name="Google Shape;411;p38"/>
          <p:cNvPicPr preferRelativeResize="0"/>
          <p:nvPr/>
        </p:nvPicPr>
        <p:blipFill>
          <a:blip r:embed="rId5">
            <a:alphaModFix/>
          </a:blip>
          <a:stretch>
            <a:fillRect/>
          </a:stretch>
        </p:blipFill>
        <p:spPr>
          <a:xfrm>
            <a:off x="269850" y="1751117"/>
            <a:ext cx="3477476" cy="2726169"/>
          </a:xfrm>
          <a:prstGeom prst="rect">
            <a:avLst/>
          </a:prstGeom>
          <a:noFill/>
          <a:ln>
            <a:noFill/>
          </a:ln>
        </p:spPr>
      </p:pic>
      <p:sp>
        <p:nvSpPr>
          <p:cNvPr id="412" name="Google Shape;412;p38"/>
          <p:cNvSpPr/>
          <p:nvPr/>
        </p:nvSpPr>
        <p:spPr>
          <a:xfrm>
            <a:off x="3993725" y="2697975"/>
            <a:ext cx="929400" cy="43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sp>
        <p:nvSpPr>
          <p:cNvPr id="413" name="Google Shape;413;p38"/>
          <p:cNvSpPr/>
          <p:nvPr/>
        </p:nvSpPr>
        <p:spPr>
          <a:xfrm>
            <a:off x="6499425" y="2703900"/>
            <a:ext cx="1169700" cy="50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Keywords</a:t>
            </a:r>
            <a:endParaRPr/>
          </a:p>
        </p:txBody>
      </p:sp>
      <p:pic>
        <p:nvPicPr>
          <p:cNvPr id="414" name="Google Shape;414;p38"/>
          <p:cNvPicPr preferRelativeResize="0"/>
          <p:nvPr/>
        </p:nvPicPr>
        <p:blipFill rotWithShape="1">
          <a:blip r:embed="rId6">
            <a:alphaModFix/>
          </a:blip>
          <a:srcRect b="36292" l="0" r="0" t="29621"/>
          <a:stretch/>
        </p:blipFill>
        <p:spPr>
          <a:xfrm>
            <a:off x="10048875" y="-5876"/>
            <a:ext cx="2143125" cy="431700"/>
          </a:xfrm>
          <a:prstGeom prst="rect">
            <a:avLst/>
          </a:prstGeom>
          <a:noFill/>
          <a:ln>
            <a:noFill/>
          </a:ln>
        </p:spPr>
      </p:pic>
      <p:sp>
        <p:nvSpPr>
          <p:cNvPr id="415" name="Google Shape;415;p38"/>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US" sz="2700"/>
              <a:t>Trend Analysis - </a:t>
            </a:r>
            <a:r>
              <a:rPr lang="en-US" sz="2700"/>
              <a:t>Identify Emerging Fashion Trends</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type="title"/>
          </p:nvPr>
        </p:nvSpPr>
        <p:spPr>
          <a:xfrm>
            <a:off x="415600" y="3647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700"/>
              <a:t>Sentiment Analysis - Reddit</a:t>
            </a:r>
            <a:endParaRPr sz="2700"/>
          </a:p>
        </p:txBody>
      </p:sp>
      <p:sp>
        <p:nvSpPr>
          <p:cNvPr id="422" name="Google Shape;422;p3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23" name="Google Shape;423;p39"/>
          <p:cNvGraphicFramePr/>
          <p:nvPr/>
        </p:nvGraphicFramePr>
        <p:xfrm>
          <a:off x="495300" y="4091525"/>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b="1" i="1" lang="en-US">
                          <a:solidFill>
                            <a:schemeClr val="accent3"/>
                          </a:solidFill>
                        </a:rPr>
                        <a:t>Data Available</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Analytical Solution</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Business Impact</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489775">
                <a:tc rowSpan="2">
                  <a:txBody>
                    <a:bodyPr/>
                    <a:lstStyle/>
                    <a:p>
                      <a:pPr indent="0" lvl="0" marL="0" rtl="0" algn="l">
                        <a:spcBef>
                          <a:spcPts val="0"/>
                        </a:spcBef>
                        <a:spcAft>
                          <a:spcPts val="0"/>
                        </a:spcAft>
                        <a:buNone/>
                      </a:pPr>
                      <a:r>
                        <a:rPr lang="en-US" sz="1200">
                          <a:solidFill>
                            <a:schemeClr val="dk1"/>
                          </a:solidFill>
                        </a:rPr>
                        <a:t>Scrape for </a:t>
                      </a:r>
                      <a:r>
                        <a:rPr lang="en-US" sz="1200">
                          <a:solidFill>
                            <a:schemeClr val="dk1"/>
                          </a:solidFill>
                        </a:rPr>
                        <a:t>comments on popular posts from each subreddit about all three brands of Gap Inc</a:t>
                      </a:r>
                      <a:endParaRPr sz="1200">
                        <a:solidFill>
                          <a:schemeClr val="dk1"/>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200">
                          <a:solidFill>
                            <a:schemeClr val="dk1"/>
                          </a:solidFill>
                        </a:rPr>
                        <a:t>Sentiment Analysis</a:t>
                      </a:r>
                      <a:endParaRPr b="1" sz="1200">
                        <a:solidFill>
                          <a:schemeClr val="dk1"/>
                        </a:solidFill>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Aids the brands</a:t>
                      </a:r>
                      <a:r>
                        <a:rPr lang="en-US" sz="1200">
                          <a:solidFill>
                            <a:schemeClr val="dk1"/>
                          </a:solidFill>
                        </a:rPr>
                        <a:t> to better understand consumer sentiments and make informed business decisions.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8875">
                <a:tc vMerge="1"/>
                <a:tc>
                  <a:txBody>
                    <a:bodyPr/>
                    <a:lstStyle/>
                    <a:p>
                      <a:pPr indent="0" lvl="0" marL="0" rtl="0" algn="l">
                        <a:spcBef>
                          <a:spcPts val="0"/>
                        </a:spcBef>
                        <a:spcAft>
                          <a:spcPts val="0"/>
                        </a:spcAft>
                        <a:buClr>
                          <a:schemeClr val="dk1"/>
                        </a:buClr>
                        <a:buSzPts val="1100"/>
                        <a:buFont typeface="Arial"/>
                        <a:buNone/>
                      </a:pPr>
                      <a:r>
                        <a:rPr b="1" lang="en-US" sz="1200">
                          <a:solidFill>
                            <a:schemeClr val="dk1"/>
                          </a:solidFill>
                        </a:rPr>
                        <a:t>Key Insight</a:t>
                      </a:r>
                      <a:endParaRPr b="1"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From the sample analysis, we see that Gap has the most negative sentiment while Old Navy has a positive sentiment overall. This is reflected in the net sales of each brand as well.</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24" name="Google Shape;424;p39"/>
          <p:cNvSpPr/>
          <p:nvPr/>
        </p:nvSpPr>
        <p:spPr>
          <a:xfrm>
            <a:off x="4179350" y="2463913"/>
            <a:ext cx="929400" cy="43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pic>
        <p:nvPicPr>
          <p:cNvPr id="425" name="Google Shape;425;p39"/>
          <p:cNvPicPr preferRelativeResize="0"/>
          <p:nvPr/>
        </p:nvPicPr>
        <p:blipFill rotWithShape="1">
          <a:blip r:embed="rId3">
            <a:alphaModFix/>
          </a:blip>
          <a:srcRect b="0" l="0" r="63444" t="0"/>
          <a:stretch/>
        </p:blipFill>
        <p:spPr>
          <a:xfrm>
            <a:off x="10927926" y="76200"/>
            <a:ext cx="1264075" cy="1191800"/>
          </a:xfrm>
          <a:prstGeom prst="rect">
            <a:avLst/>
          </a:prstGeom>
          <a:noFill/>
          <a:ln>
            <a:noFill/>
          </a:ln>
        </p:spPr>
      </p:pic>
      <p:pic>
        <p:nvPicPr>
          <p:cNvPr id="426" name="Google Shape;426;p39"/>
          <p:cNvPicPr preferRelativeResize="0"/>
          <p:nvPr/>
        </p:nvPicPr>
        <p:blipFill>
          <a:blip r:embed="rId4">
            <a:alphaModFix/>
          </a:blip>
          <a:stretch>
            <a:fillRect/>
          </a:stretch>
        </p:blipFill>
        <p:spPr>
          <a:xfrm>
            <a:off x="514700" y="1777129"/>
            <a:ext cx="3266600" cy="1974936"/>
          </a:xfrm>
          <a:prstGeom prst="rect">
            <a:avLst/>
          </a:prstGeom>
          <a:noFill/>
          <a:ln>
            <a:noFill/>
          </a:ln>
        </p:spPr>
      </p:pic>
      <p:pic>
        <p:nvPicPr>
          <p:cNvPr id="427" name="Google Shape;427;p39"/>
          <p:cNvPicPr preferRelativeResize="0"/>
          <p:nvPr/>
        </p:nvPicPr>
        <p:blipFill>
          <a:blip r:embed="rId5">
            <a:alphaModFix/>
          </a:blip>
          <a:stretch>
            <a:fillRect/>
          </a:stretch>
        </p:blipFill>
        <p:spPr>
          <a:xfrm>
            <a:off x="5506800" y="1607463"/>
            <a:ext cx="6152100" cy="214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700"/>
              <a:t>Competitor Analysis - </a:t>
            </a:r>
            <a:r>
              <a:rPr lang="en-US" sz="2700"/>
              <a:t>Best Selling Product Listing &amp; Discounting </a:t>
            </a:r>
            <a:endParaRPr sz="2700"/>
          </a:p>
        </p:txBody>
      </p:sp>
      <p:sp>
        <p:nvSpPr>
          <p:cNvPr id="434" name="Google Shape;434;p4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35" name="Google Shape;435;p40"/>
          <p:cNvGraphicFramePr/>
          <p:nvPr/>
        </p:nvGraphicFramePr>
        <p:xfrm>
          <a:off x="495300" y="4091525"/>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b="1" i="1" lang="en-US">
                          <a:solidFill>
                            <a:schemeClr val="accent3"/>
                          </a:solidFill>
                        </a:rPr>
                        <a:t>Data Available</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Analytical Solution</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Business Impact</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489775">
                <a:tc rowSpan="2">
                  <a:txBody>
                    <a:bodyPr/>
                    <a:lstStyle/>
                    <a:p>
                      <a:pPr indent="0" lvl="0" marL="0" rtl="0" algn="l">
                        <a:spcBef>
                          <a:spcPts val="0"/>
                        </a:spcBef>
                        <a:spcAft>
                          <a:spcPts val="0"/>
                        </a:spcAft>
                        <a:buNone/>
                      </a:pPr>
                      <a:r>
                        <a:rPr lang="en-US" sz="1200">
                          <a:solidFill>
                            <a:schemeClr val="dk1"/>
                          </a:solidFill>
                        </a:rPr>
                        <a:t>Scrape for product listings for competitor companies of interest and related categories: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Brand Name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Product Name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Regular Price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Offer Price</a:t>
                      </a:r>
                      <a:endParaRPr sz="1200">
                        <a:solidFill>
                          <a:schemeClr val="dk1"/>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rPr>
                        <a:t>Competitor Stock Analysis</a:t>
                      </a:r>
                      <a:endParaRPr b="1" sz="1200">
                        <a:solidFill>
                          <a:schemeClr val="dk1"/>
                        </a:solidFill>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Macy’s listings provide an overview of bestselling products. Understanding competitor stock performance helps identify industry trends, market positioning, and potential shifts in consumer preferences.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8875">
                <a:tc vMerge="1"/>
                <a:tc>
                  <a:txBody>
                    <a:bodyPr/>
                    <a:lstStyle/>
                    <a:p>
                      <a:pPr indent="0" lvl="0" marL="0" rtl="0" algn="l">
                        <a:spcBef>
                          <a:spcPts val="0"/>
                        </a:spcBef>
                        <a:spcAft>
                          <a:spcPts val="0"/>
                        </a:spcAft>
                        <a:buNone/>
                      </a:pPr>
                      <a:r>
                        <a:rPr b="1" lang="en-US" sz="1200">
                          <a:solidFill>
                            <a:schemeClr val="dk1"/>
                          </a:solidFill>
                        </a:rPr>
                        <a:t>Key Insight</a:t>
                      </a:r>
                      <a:endParaRPr b="1"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From the sample, we found that 83% of </a:t>
                      </a:r>
                      <a:r>
                        <a:rPr lang="en-US" sz="1200">
                          <a:solidFill>
                            <a:schemeClr val="dk1"/>
                          </a:solidFill>
                        </a:rPr>
                        <a:t>best sellers</a:t>
                      </a:r>
                      <a:r>
                        <a:rPr lang="en-US" sz="1200">
                          <a:solidFill>
                            <a:schemeClr val="dk1"/>
                          </a:solidFill>
                        </a:rPr>
                        <a:t> were </a:t>
                      </a:r>
                      <a:r>
                        <a:rPr lang="en-US" sz="1200">
                          <a:solidFill>
                            <a:schemeClr val="dk1"/>
                          </a:solidFill>
                        </a:rPr>
                        <a:t>products</a:t>
                      </a:r>
                      <a:r>
                        <a:rPr lang="en-US" sz="1200">
                          <a:solidFill>
                            <a:schemeClr val="dk1"/>
                          </a:solidFill>
                        </a:rPr>
                        <a:t> on which </a:t>
                      </a:r>
                      <a:r>
                        <a:rPr lang="en-US" sz="1200">
                          <a:solidFill>
                            <a:schemeClr val="dk1"/>
                          </a:solidFill>
                        </a:rPr>
                        <a:t>discounts</a:t>
                      </a:r>
                      <a:r>
                        <a:rPr lang="en-US" sz="1200">
                          <a:solidFill>
                            <a:schemeClr val="dk1"/>
                          </a:solidFill>
                        </a:rPr>
                        <a:t> were being offered. Furthermore, </a:t>
                      </a:r>
                      <a:r>
                        <a:rPr b="1" lang="en-US" sz="1200">
                          <a:solidFill>
                            <a:schemeClr val="dk1"/>
                          </a:solidFill>
                        </a:rPr>
                        <a:t>ALL </a:t>
                      </a:r>
                      <a:r>
                        <a:rPr lang="en-US" sz="1200">
                          <a:solidFill>
                            <a:schemeClr val="dk1"/>
                          </a:solidFill>
                        </a:rPr>
                        <a:t>of these </a:t>
                      </a:r>
                      <a:r>
                        <a:rPr lang="en-US" sz="1200">
                          <a:solidFill>
                            <a:schemeClr val="dk1"/>
                          </a:solidFill>
                        </a:rPr>
                        <a:t>discounted</a:t>
                      </a:r>
                      <a:r>
                        <a:rPr lang="en-US" sz="1200">
                          <a:solidFill>
                            <a:schemeClr val="dk1"/>
                          </a:solidFill>
                        </a:rPr>
                        <a:t> items had a </a:t>
                      </a:r>
                      <a:r>
                        <a:rPr lang="en-US" sz="1200">
                          <a:solidFill>
                            <a:schemeClr val="dk1"/>
                          </a:solidFill>
                        </a:rPr>
                        <a:t>discount</a:t>
                      </a:r>
                      <a:r>
                        <a:rPr lang="en-US" sz="1200">
                          <a:solidFill>
                            <a:schemeClr val="dk1"/>
                          </a:solidFill>
                        </a:rPr>
                        <a:t> of 30%.</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36" name="Google Shape;436;p40"/>
          <p:cNvSpPr/>
          <p:nvPr/>
        </p:nvSpPr>
        <p:spPr>
          <a:xfrm>
            <a:off x="3571400" y="2380450"/>
            <a:ext cx="929400" cy="43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pic>
        <p:nvPicPr>
          <p:cNvPr id="437" name="Google Shape;437;p40"/>
          <p:cNvPicPr preferRelativeResize="0"/>
          <p:nvPr/>
        </p:nvPicPr>
        <p:blipFill>
          <a:blip r:embed="rId3">
            <a:alphaModFix/>
          </a:blip>
          <a:stretch>
            <a:fillRect/>
          </a:stretch>
        </p:blipFill>
        <p:spPr>
          <a:xfrm>
            <a:off x="9752500" y="76200"/>
            <a:ext cx="2363300" cy="665849"/>
          </a:xfrm>
          <a:prstGeom prst="rect">
            <a:avLst/>
          </a:prstGeom>
          <a:noFill/>
          <a:ln>
            <a:noFill/>
          </a:ln>
        </p:spPr>
      </p:pic>
      <p:pic>
        <p:nvPicPr>
          <p:cNvPr id="438" name="Google Shape;438;p40"/>
          <p:cNvPicPr preferRelativeResize="0"/>
          <p:nvPr/>
        </p:nvPicPr>
        <p:blipFill>
          <a:blip r:embed="rId4">
            <a:alphaModFix/>
          </a:blip>
          <a:stretch>
            <a:fillRect/>
          </a:stretch>
        </p:blipFill>
        <p:spPr>
          <a:xfrm>
            <a:off x="708625" y="1509267"/>
            <a:ext cx="2648605" cy="2429859"/>
          </a:xfrm>
          <a:prstGeom prst="rect">
            <a:avLst/>
          </a:prstGeom>
          <a:noFill/>
          <a:ln>
            <a:noFill/>
          </a:ln>
        </p:spPr>
      </p:pic>
      <p:pic>
        <p:nvPicPr>
          <p:cNvPr id="439" name="Google Shape;439;p40"/>
          <p:cNvPicPr preferRelativeResize="0"/>
          <p:nvPr/>
        </p:nvPicPr>
        <p:blipFill>
          <a:blip r:embed="rId5">
            <a:alphaModFix/>
          </a:blip>
          <a:stretch>
            <a:fillRect/>
          </a:stretch>
        </p:blipFill>
        <p:spPr>
          <a:xfrm>
            <a:off x="4714971" y="1509275"/>
            <a:ext cx="6748234" cy="242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700"/>
              <a:t>Competitor Analysis - Competitor</a:t>
            </a:r>
            <a:r>
              <a:rPr lang="en-US" sz="2700"/>
              <a:t> Product Listing &amp; Discounting </a:t>
            </a:r>
            <a:endParaRPr sz="2700"/>
          </a:p>
        </p:txBody>
      </p:sp>
      <p:sp>
        <p:nvSpPr>
          <p:cNvPr id="446" name="Google Shape;446;p4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7" name="Google Shape;447;p41"/>
          <p:cNvPicPr preferRelativeResize="0"/>
          <p:nvPr/>
        </p:nvPicPr>
        <p:blipFill rotWithShape="1">
          <a:blip r:embed="rId3">
            <a:alphaModFix/>
          </a:blip>
          <a:srcRect b="21049" l="0" r="0" t="21515"/>
          <a:stretch/>
        </p:blipFill>
        <p:spPr>
          <a:xfrm>
            <a:off x="9676300" y="27904"/>
            <a:ext cx="2363300" cy="763500"/>
          </a:xfrm>
          <a:prstGeom prst="rect">
            <a:avLst/>
          </a:prstGeom>
          <a:noFill/>
          <a:ln>
            <a:noFill/>
          </a:ln>
        </p:spPr>
      </p:pic>
      <p:graphicFrame>
        <p:nvGraphicFramePr>
          <p:cNvPr id="448" name="Google Shape;448;p41"/>
          <p:cNvGraphicFramePr/>
          <p:nvPr/>
        </p:nvGraphicFramePr>
        <p:xfrm>
          <a:off x="495300" y="4091525"/>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b="1" i="1" lang="en-US">
                          <a:solidFill>
                            <a:schemeClr val="accent3"/>
                          </a:solidFill>
                        </a:rPr>
                        <a:t>Data Available</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Analytical Solution</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Business Impact</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731500">
                <a:tc rowSpan="3">
                  <a:txBody>
                    <a:bodyPr/>
                    <a:lstStyle/>
                    <a:p>
                      <a:pPr indent="0" lvl="0" marL="0" rtl="0" algn="l">
                        <a:spcBef>
                          <a:spcPts val="0"/>
                        </a:spcBef>
                        <a:spcAft>
                          <a:spcPts val="0"/>
                        </a:spcAft>
                        <a:buNone/>
                      </a:pPr>
                      <a:r>
                        <a:rPr lang="en-US" sz="1200">
                          <a:solidFill>
                            <a:schemeClr val="dk1"/>
                          </a:solidFill>
                        </a:rPr>
                        <a:t>Scrape using </a:t>
                      </a:r>
                      <a:r>
                        <a:rPr b="1" lang="en-US" sz="1200">
                          <a:solidFill>
                            <a:schemeClr val="dk1"/>
                          </a:solidFill>
                        </a:rPr>
                        <a:t>Selenium, BeautifulSoup</a:t>
                      </a:r>
                      <a:r>
                        <a:rPr lang="en-US" sz="1200">
                          <a:solidFill>
                            <a:schemeClr val="dk1"/>
                          </a:solidFill>
                        </a:rPr>
                        <a:t> for product listings for competitor companies of interest and related categories: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Item</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Average Rating</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Number of Ratings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Past Month Sales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Price &amp; Marked-up Price</a:t>
                      </a:r>
                      <a:endParaRPr sz="1200">
                        <a:solidFill>
                          <a:schemeClr val="dk1"/>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rPr>
                        <a:t>Monitor competitor product portfolio</a:t>
                      </a:r>
                      <a:endParaRPr b="1" sz="1200">
                        <a:solidFill>
                          <a:schemeClr val="dk1"/>
                        </a:solidFill>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Amazon listings can be used to understand the different type of products (shirts, jeans) for a competitor and also top brands in each category</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31500">
                <a:tc vMerge="1"/>
                <a:tc>
                  <a:txBody>
                    <a:bodyPr/>
                    <a:lstStyle/>
                    <a:p>
                      <a:pPr indent="0" lvl="0" marL="0" rtl="0" algn="l">
                        <a:spcBef>
                          <a:spcPts val="0"/>
                        </a:spcBef>
                        <a:spcAft>
                          <a:spcPts val="0"/>
                        </a:spcAft>
                        <a:buNone/>
                      </a:pPr>
                      <a:r>
                        <a:rPr b="1" lang="en-US" sz="1200">
                          <a:solidFill>
                            <a:schemeClr val="dk1"/>
                          </a:solidFill>
                        </a:rPr>
                        <a:t>Sales analytics</a:t>
                      </a:r>
                      <a:endParaRPr b="1"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Amazon displays range of the number of units sold in the last month. Time series analysis of this data can help to understand consumer different products sold over time and it’s seasonal variations</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31500">
                <a:tc vMerge="1"/>
                <a:tc>
                  <a:txBody>
                    <a:bodyPr/>
                    <a:lstStyle/>
                    <a:p>
                      <a:pPr indent="0" lvl="0" marL="0" rtl="0" algn="l">
                        <a:spcBef>
                          <a:spcPts val="0"/>
                        </a:spcBef>
                        <a:spcAft>
                          <a:spcPts val="0"/>
                        </a:spcAft>
                        <a:buNone/>
                      </a:pPr>
                      <a:r>
                        <a:rPr b="1" lang="en-US" sz="1200">
                          <a:solidFill>
                            <a:schemeClr val="dk1"/>
                          </a:solidFill>
                        </a:rPr>
                        <a:t>Pricing analytics</a:t>
                      </a:r>
                      <a:endParaRPr b="1"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Running a regression analysis to understand impact of discount, price on sales</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49" name="Google Shape;449;p41"/>
          <p:cNvPicPr preferRelativeResize="0"/>
          <p:nvPr/>
        </p:nvPicPr>
        <p:blipFill>
          <a:blip r:embed="rId4">
            <a:alphaModFix/>
          </a:blip>
          <a:stretch>
            <a:fillRect/>
          </a:stretch>
        </p:blipFill>
        <p:spPr>
          <a:xfrm>
            <a:off x="4636725" y="1760759"/>
            <a:ext cx="6787200" cy="1671050"/>
          </a:xfrm>
          <a:prstGeom prst="rect">
            <a:avLst/>
          </a:prstGeom>
          <a:noFill/>
          <a:ln>
            <a:noFill/>
          </a:ln>
        </p:spPr>
      </p:pic>
      <p:sp>
        <p:nvSpPr>
          <p:cNvPr id="450" name="Google Shape;450;p41"/>
          <p:cNvSpPr/>
          <p:nvPr/>
        </p:nvSpPr>
        <p:spPr>
          <a:xfrm>
            <a:off x="3571400" y="2380450"/>
            <a:ext cx="929400" cy="43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pic>
        <p:nvPicPr>
          <p:cNvPr id="451" name="Google Shape;451;p41"/>
          <p:cNvPicPr preferRelativeResize="0"/>
          <p:nvPr/>
        </p:nvPicPr>
        <p:blipFill>
          <a:blip r:embed="rId5">
            <a:alphaModFix/>
          </a:blip>
          <a:stretch>
            <a:fillRect/>
          </a:stretch>
        </p:blipFill>
        <p:spPr>
          <a:xfrm>
            <a:off x="1122875" y="1509267"/>
            <a:ext cx="2372377" cy="24298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700"/>
              <a:t>GAP Product Reviews and Sentiment Analysis</a:t>
            </a:r>
            <a:endParaRPr sz="2700"/>
          </a:p>
        </p:txBody>
      </p:sp>
      <p:sp>
        <p:nvSpPr>
          <p:cNvPr id="458" name="Google Shape;458;p4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59" name="Google Shape;459;p42"/>
          <p:cNvGraphicFramePr/>
          <p:nvPr/>
        </p:nvGraphicFramePr>
        <p:xfrm>
          <a:off x="495300" y="4091525"/>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b="1" i="1" lang="en-US">
                          <a:solidFill>
                            <a:schemeClr val="accent3"/>
                          </a:solidFill>
                        </a:rPr>
                        <a:t>Data Available</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Analytical Solution</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i="1" lang="en-US">
                          <a:solidFill>
                            <a:schemeClr val="accent3"/>
                          </a:solidFill>
                        </a:rPr>
                        <a:t>Business Impact</a:t>
                      </a:r>
                      <a:endParaRPr b="1" i="1">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822950">
                <a:tc rowSpan="2">
                  <a:txBody>
                    <a:bodyPr/>
                    <a:lstStyle/>
                    <a:p>
                      <a:pPr indent="0" lvl="0" marL="0" rtl="0" algn="l">
                        <a:spcBef>
                          <a:spcPts val="0"/>
                        </a:spcBef>
                        <a:spcAft>
                          <a:spcPts val="0"/>
                        </a:spcAft>
                        <a:buNone/>
                      </a:pPr>
                      <a:r>
                        <a:rPr lang="en-US" sz="1200">
                          <a:solidFill>
                            <a:schemeClr val="dk1"/>
                          </a:solidFill>
                        </a:rPr>
                        <a:t>Scrape using </a:t>
                      </a:r>
                      <a:r>
                        <a:rPr b="1" lang="en-US" sz="1200">
                          <a:solidFill>
                            <a:schemeClr val="dk1"/>
                          </a:solidFill>
                        </a:rPr>
                        <a:t>Selenium, BeautifulSoup</a:t>
                      </a:r>
                      <a:r>
                        <a:rPr lang="en-US" sz="1200">
                          <a:solidFill>
                            <a:schemeClr val="dk1"/>
                          </a:solidFill>
                        </a:rPr>
                        <a:t> for reviews of products sold by GAP: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Rating</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Review Heading</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Review Date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Size, Color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Review Text</a:t>
                      </a:r>
                      <a:endParaRPr sz="1200">
                        <a:solidFill>
                          <a:schemeClr val="dk1"/>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rPr>
                        <a:t>Text analysis</a:t>
                      </a:r>
                      <a:endParaRPr b="1" sz="1200">
                        <a:solidFill>
                          <a:schemeClr val="dk1"/>
                        </a:solidFill>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Use </a:t>
                      </a:r>
                      <a:r>
                        <a:rPr lang="en-US" sz="1200">
                          <a:solidFill>
                            <a:schemeClr val="dk1"/>
                          </a:solidFill>
                        </a:rPr>
                        <a:t>LLMs or text analysis to monitor user feedback which could be used for product improvements and design ideas</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22950">
                <a:tc vMerge="1"/>
                <a:tc>
                  <a:txBody>
                    <a:bodyPr/>
                    <a:lstStyle/>
                    <a:p>
                      <a:pPr indent="0" lvl="0" marL="0" rtl="0" algn="l">
                        <a:spcBef>
                          <a:spcPts val="0"/>
                        </a:spcBef>
                        <a:spcAft>
                          <a:spcPts val="0"/>
                        </a:spcAft>
                        <a:buClr>
                          <a:schemeClr val="dk1"/>
                        </a:buClr>
                        <a:buSzPts val="1100"/>
                        <a:buFont typeface="Arial"/>
                        <a:buNone/>
                      </a:pPr>
                      <a:r>
                        <a:rPr b="1" lang="en-US" sz="1200">
                          <a:solidFill>
                            <a:schemeClr val="dk1"/>
                          </a:solidFill>
                        </a:rPr>
                        <a:t>Sentiment analysis</a:t>
                      </a:r>
                      <a:endParaRPr b="1"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Use LLMs or NLP to understand user reaction to a product and what drives those</a:t>
                      </a:r>
                      <a:endParaRPr sz="12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60" name="Google Shape;460;p42"/>
          <p:cNvSpPr/>
          <p:nvPr/>
        </p:nvSpPr>
        <p:spPr>
          <a:xfrm>
            <a:off x="3571400" y="2380450"/>
            <a:ext cx="929400" cy="43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pic>
        <p:nvPicPr>
          <p:cNvPr id="461" name="Google Shape;461;p42"/>
          <p:cNvPicPr preferRelativeResize="0"/>
          <p:nvPr/>
        </p:nvPicPr>
        <p:blipFill>
          <a:blip r:embed="rId3">
            <a:alphaModFix/>
          </a:blip>
          <a:stretch>
            <a:fillRect/>
          </a:stretch>
        </p:blipFill>
        <p:spPr>
          <a:xfrm>
            <a:off x="457200" y="1509267"/>
            <a:ext cx="3066143" cy="2429858"/>
          </a:xfrm>
          <a:prstGeom prst="rect">
            <a:avLst/>
          </a:prstGeom>
          <a:noFill/>
          <a:ln>
            <a:noFill/>
          </a:ln>
        </p:spPr>
      </p:pic>
      <p:pic>
        <p:nvPicPr>
          <p:cNvPr id="462" name="Google Shape;462;p42"/>
          <p:cNvPicPr preferRelativeResize="0"/>
          <p:nvPr/>
        </p:nvPicPr>
        <p:blipFill>
          <a:blip r:embed="rId4">
            <a:alphaModFix/>
          </a:blip>
          <a:stretch>
            <a:fillRect/>
          </a:stretch>
        </p:blipFill>
        <p:spPr>
          <a:xfrm>
            <a:off x="4500800" y="2012862"/>
            <a:ext cx="7037027" cy="1166875"/>
          </a:xfrm>
          <a:prstGeom prst="rect">
            <a:avLst/>
          </a:prstGeom>
          <a:noFill/>
          <a:ln>
            <a:noFill/>
          </a:ln>
        </p:spPr>
      </p:pic>
      <p:pic>
        <p:nvPicPr>
          <p:cNvPr id="463" name="Google Shape;463;p42"/>
          <p:cNvPicPr preferRelativeResize="0"/>
          <p:nvPr/>
        </p:nvPicPr>
        <p:blipFill rotWithShape="1">
          <a:blip r:embed="rId5">
            <a:alphaModFix/>
          </a:blip>
          <a:srcRect b="21049" l="0" r="0" t="21515"/>
          <a:stretch/>
        </p:blipFill>
        <p:spPr>
          <a:xfrm>
            <a:off x="9676300" y="27904"/>
            <a:ext cx="2363300" cy="76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817545" y="1354655"/>
            <a:ext cx="79815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6400"/>
              <a:t>Art vs. Science</a:t>
            </a:r>
            <a:endParaRPr sz="6400"/>
          </a:p>
          <a:p>
            <a:pPr indent="0" lvl="0" marL="0" rtl="0" algn="l">
              <a:spcBef>
                <a:spcPts val="0"/>
              </a:spcBef>
              <a:spcAft>
                <a:spcPts val="0"/>
              </a:spcAft>
              <a:buNone/>
            </a:pPr>
            <a:r>
              <a:rPr lang="en-US" sz="6400"/>
              <a:t>in Marketing</a:t>
            </a:r>
            <a:endParaRPr sz="6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4"/>
          <p:cNvPicPr preferRelativeResize="0"/>
          <p:nvPr/>
        </p:nvPicPr>
        <p:blipFill rotWithShape="1">
          <a:blip r:embed="rId3">
            <a:alphaModFix/>
          </a:blip>
          <a:srcRect b="7347" l="0" r="0" t="0"/>
          <a:stretch/>
        </p:blipFill>
        <p:spPr>
          <a:xfrm>
            <a:off x="3522200" y="879126"/>
            <a:ext cx="5147600" cy="5099747"/>
          </a:xfrm>
          <a:prstGeom prst="rect">
            <a:avLst/>
          </a:prstGeom>
          <a:noFill/>
          <a:ln>
            <a:noFill/>
          </a:ln>
        </p:spPr>
      </p:pic>
      <p:sp>
        <p:nvSpPr>
          <p:cNvPr id="475" name="Google Shape;475;p44"/>
          <p:cNvSpPr txBox="1"/>
          <p:nvPr/>
        </p:nvSpPr>
        <p:spPr>
          <a:xfrm>
            <a:off x="8465700" y="393025"/>
            <a:ext cx="28416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SCIENCE</a:t>
            </a:r>
            <a:endParaRPr b="1" sz="2400">
              <a:solidFill>
                <a:schemeClr val="dk1"/>
              </a:solidFill>
            </a:endParaRPr>
          </a:p>
        </p:txBody>
      </p:sp>
      <p:sp>
        <p:nvSpPr>
          <p:cNvPr id="476" name="Google Shape;476;p44"/>
          <p:cNvSpPr txBox="1"/>
          <p:nvPr/>
        </p:nvSpPr>
        <p:spPr>
          <a:xfrm>
            <a:off x="680600" y="393025"/>
            <a:ext cx="28416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ART</a:t>
            </a:r>
            <a:endParaRPr b="1" sz="2400">
              <a:solidFill>
                <a:schemeClr val="dk1"/>
              </a:solidFill>
            </a:endParaRPr>
          </a:p>
        </p:txBody>
      </p:sp>
      <p:grpSp>
        <p:nvGrpSpPr>
          <p:cNvPr id="477" name="Google Shape;477;p44"/>
          <p:cNvGrpSpPr/>
          <p:nvPr/>
        </p:nvGrpSpPr>
        <p:grpSpPr>
          <a:xfrm>
            <a:off x="7735225" y="1389075"/>
            <a:ext cx="4302300" cy="4666580"/>
            <a:chOff x="7735225" y="1389075"/>
            <a:chExt cx="4302300" cy="4666580"/>
          </a:xfrm>
        </p:grpSpPr>
        <p:sp>
          <p:nvSpPr>
            <p:cNvPr id="478" name="Google Shape;478;p44"/>
            <p:cNvSpPr txBox="1"/>
            <p:nvPr/>
          </p:nvSpPr>
          <p:spPr>
            <a:xfrm>
              <a:off x="7735475" y="1389075"/>
              <a:ext cx="43020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A/B Testing for Ad impact</a:t>
              </a:r>
              <a:endParaRPr sz="2000">
                <a:solidFill>
                  <a:schemeClr val="dk1"/>
                </a:solidFill>
              </a:endParaRPr>
            </a:p>
          </p:txBody>
        </p:sp>
        <p:sp>
          <p:nvSpPr>
            <p:cNvPr id="479" name="Google Shape;479;p44"/>
            <p:cNvSpPr txBox="1"/>
            <p:nvPr/>
          </p:nvSpPr>
          <p:spPr>
            <a:xfrm>
              <a:off x="8284650" y="2201311"/>
              <a:ext cx="3203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Demand Forecasting</a:t>
              </a:r>
              <a:endParaRPr sz="2000">
                <a:solidFill>
                  <a:schemeClr val="dk1"/>
                </a:solidFill>
              </a:endParaRPr>
            </a:p>
          </p:txBody>
        </p:sp>
        <p:sp>
          <p:nvSpPr>
            <p:cNvPr id="480" name="Google Shape;480;p44"/>
            <p:cNvSpPr txBox="1"/>
            <p:nvPr/>
          </p:nvSpPr>
          <p:spPr>
            <a:xfrm>
              <a:off x="8284550" y="3013547"/>
              <a:ext cx="3203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User Segmentation</a:t>
              </a:r>
              <a:endParaRPr sz="2000">
                <a:solidFill>
                  <a:schemeClr val="dk1"/>
                </a:solidFill>
              </a:endParaRPr>
            </a:p>
          </p:txBody>
        </p:sp>
        <p:sp>
          <p:nvSpPr>
            <p:cNvPr id="481" name="Google Shape;481;p44"/>
            <p:cNvSpPr txBox="1"/>
            <p:nvPr/>
          </p:nvSpPr>
          <p:spPr>
            <a:xfrm>
              <a:off x="8284650" y="3825783"/>
              <a:ext cx="3203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Data Driven Ad Placement</a:t>
              </a:r>
              <a:endParaRPr sz="2000">
                <a:solidFill>
                  <a:schemeClr val="dk1"/>
                </a:solidFill>
              </a:endParaRPr>
            </a:p>
          </p:txBody>
        </p:sp>
        <p:sp>
          <p:nvSpPr>
            <p:cNvPr id="482" name="Google Shape;482;p44"/>
            <p:cNvSpPr txBox="1"/>
            <p:nvPr/>
          </p:nvSpPr>
          <p:spPr>
            <a:xfrm>
              <a:off x="7735225" y="4638019"/>
              <a:ext cx="43023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1"/>
                </a:solidFill>
              </a:endParaRPr>
            </a:p>
          </p:txBody>
        </p:sp>
        <p:sp>
          <p:nvSpPr>
            <p:cNvPr id="483" name="Google Shape;483;p44"/>
            <p:cNvSpPr txBox="1"/>
            <p:nvPr/>
          </p:nvSpPr>
          <p:spPr>
            <a:xfrm>
              <a:off x="7894175" y="5450255"/>
              <a:ext cx="39846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1"/>
                </a:solidFill>
              </a:endParaRPr>
            </a:p>
          </p:txBody>
        </p:sp>
      </p:grpSp>
      <p:grpSp>
        <p:nvGrpSpPr>
          <p:cNvPr id="484" name="Google Shape;484;p44"/>
          <p:cNvGrpSpPr/>
          <p:nvPr/>
        </p:nvGrpSpPr>
        <p:grpSpPr>
          <a:xfrm>
            <a:off x="-269700" y="1411800"/>
            <a:ext cx="4956925" cy="3748925"/>
            <a:chOff x="7350300" y="1411800"/>
            <a:chExt cx="4956925" cy="3748925"/>
          </a:xfrm>
        </p:grpSpPr>
        <p:sp>
          <p:nvSpPr>
            <p:cNvPr id="485" name="Google Shape;485;p44"/>
            <p:cNvSpPr txBox="1"/>
            <p:nvPr/>
          </p:nvSpPr>
          <p:spPr>
            <a:xfrm>
              <a:off x="7735225" y="1411800"/>
              <a:ext cx="43023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Maintaining Brand Identity</a:t>
              </a:r>
              <a:endParaRPr sz="2000">
                <a:solidFill>
                  <a:schemeClr val="dk1"/>
                </a:solidFill>
              </a:endParaRPr>
            </a:p>
          </p:txBody>
        </p:sp>
        <p:sp>
          <p:nvSpPr>
            <p:cNvPr id="486" name="Google Shape;486;p44"/>
            <p:cNvSpPr txBox="1"/>
            <p:nvPr/>
          </p:nvSpPr>
          <p:spPr>
            <a:xfrm>
              <a:off x="8284675" y="2101485"/>
              <a:ext cx="3203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00">
                  <a:solidFill>
                    <a:schemeClr val="dk1"/>
                  </a:solidFill>
                </a:rPr>
                <a:t>Creating Compelling Ad Campaigns</a:t>
              </a:r>
              <a:endParaRPr sz="2000">
                <a:solidFill>
                  <a:schemeClr val="dk1"/>
                </a:solidFill>
              </a:endParaRPr>
            </a:p>
          </p:txBody>
        </p:sp>
        <p:sp>
          <p:nvSpPr>
            <p:cNvPr id="487" name="Google Shape;487;p44"/>
            <p:cNvSpPr txBox="1"/>
            <p:nvPr/>
          </p:nvSpPr>
          <p:spPr>
            <a:xfrm>
              <a:off x="7350300" y="2980588"/>
              <a:ext cx="4841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00">
                  <a:solidFill>
                    <a:schemeClr val="dk1"/>
                  </a:solidFill>
                </a:rPr>
                <a:t>Capturing Emotional Interest</a:t>
              </a:r>
              <a:endParaRPr sz="2000">
                <a:solidFill>
                  <a:schemeClr val="dk1"/>
                </a:solidFill>
              </a:endParaRPr>
            </a:p>
          </p:txBody>
        </p:sp>
        <p:sp>
          <p:nvSpPr>
            <p:cNvPr id="488" name="Google Shape;488;p44"/>
            <p:cNvSpPr txBox="1"/>
            <p:nvPr/>
          </p:nvSpPr>
          <p:spPr>
            <a:xfrm>
              <a:off x="7620000" y="3859732"/>
              <a:ext cx="43023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Aesthetic Creation</a:t>
              </a:r>
              <a:endParaRPr sz="2000">
                <a:solidFill>
                  <a:schemeClr val="dk1"/>
                </a:solidFill>
              </a:endParaRPr>
            </a:p>
          </p:txBody>
        </p:sp>
        <p:sp>
          <p:nvSpPr>
            <p:cNvPr id="489" name="Google Shape;489;p44"/>
            <p:cNvSpPr txBox="1"/>
            <p:nvPr/>
          </p:nvSpPr>
          <p:spPr>
            <a:xfrm>
              <a:off x="7465525" y="4555325"/>
              <a:ext cx="48417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Clr>
                  <a:schemeClr val="dk1"/>
                </a:buClr>
                <a:buSzPts val="1100"/>
                <a:buFont typeface="Arial"/>
                <a:buNone/>
              </a:pPr>
              <a:r>
                <a:t/>
              </a:r>
              <a:endParaRPr sz="2000">
                <a:solidFill>
                  <a:schemeClr val="dk1"/>
                </a:solidFill>
              </a:endParaRPr>
            </a:p>
            <a:p>
              <a:pPr indent="0" lvl="0" marL="0" rtl="0" algn="ctr">
                <a:spcBef>
                  <a:spcPts val="0"/>
                </a:spcBef>
                <a:spcAft>
                  <a:spcPts val="0"/>
                </a:spcAft>
                <a:buNone/>
              </a:pPr>
              <a:r>
                <a:t/>
              </a:r>
              <a:endParaRPr sz="2000">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Combining Art and</a:t>
            </a:r>
            <a:r>
              <a:rPr lang="en-US"/>
              <a:t> Science </a:t>
            </a:r>
            <a:endParaRPr/>
          </a:p>
        </p:txBody>
      </p:sp>
      <p:sp>
        <p:nvSpPr>
          <p:cNvPr id="496" name="Google Shape;496;p45"/>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97" name="Google Shape;497;p45"/>
          <p:cNvGrpSpPr/>
          <p:nvPr/>
        </p:nvGrpSpPr>
        <p:grpSpPr>
          <a:xfrm>
            <a:off x="431339" y="2649000"/>
            <a:ext cx="3936068" cy="1719557"/>
            <a:chOff x="323513" y="1986800"/>
            <a:chExt cx="2952125" cy="1289700"/>
          </a:xfrm>
        </p:grpSpPr>
        <p:sp>
          <p:nvSpPr>
            <p:cNvPr id="498" name="Google Shape;498;p45"/>
            <p:cNvSpPr txBox="1"/>
            <p:nvPr/>
          </p:nvSpPr>
          <p:spPr>
            <a:xfrm>
              <a:off x="323513" y="1986800"/>
              <a:ext cx="2124000" cy="1289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t/>
              </a:r>
              <a:endParaRPr b="1" sz="1600">
                <a:latin typeface="Roboto"/>
                <a:ea typeface="Roboto"/>
                <a:cs typeface="Roboto"/>
                <a:sym typeface="Roboto"/>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b="1" lang="en-US">
                  <a:solidFill>
                    <a:schemeClr val="dk1"/>
                  </a:solidFill>
                </a:rPr>
                <a:t>DESIGN APPROACH</a:t>
              </a:r>
              <a:endParaRPr b="1">
                <a:solidFill>
                  <a:schemeClr val="dk1"/>
                </a:solidFill>
              </a:endParaRPr>
            </a:p>
            <a:p>
              <a:pPr indent="0" lvl="0" marL="0" rtl="0" algn="l">
                <a:spcBef>
                  <a:spcPts val="2100"/>
                </a:spcBef>
                <a:spcAft>
                  <a:spcPts val="2100"/>
                </a:spcAft>
                <a:buNone/>
              </a:pPr>
              <a:r>
                <a:rPr lang="en-US">
                  <a:solidFill>
                    <a:schemeClr val="dk1"/>
                  </a:solidFill>
                </a:rPr>
                <a:t>Instead of relying on intuition, A/B testing allows us to compare between Ad strategy approaches and determine which one delivers the best results.</a:t>
              </a:r>
              <a:r>
                <a:rPr lang="en-US" sz="1100">
                  <a:latin typeface="Roboto"/>
                  <a:ea typeface="Roboto"/>
                  <a:cs typeface="Roboto"/>
                  <a:sym typeface="Roboto"/>
                </a:rPr>
                <a:t>.</a:t>
              </a:r>
              <a:endParaRPr b="1" sz="1100">
                <a:latin typeface="Roboto"/>
                <a:ea typeface="Roboto"/>
                <a:cs typeface="Roboto"/>
                <a:sym typeface="Roboto"/>
              </a:endParaRPr>
            </a:p>
          </p:txBody>
        </p:sp>
        <p:cxnSp>
          <p:nvCxnSpPr>
            <p:cNvPr id="499" name="Google Shape;499;p45"/>
            <p:cNvCxnSpPr/>
            <p:nvPr/>
          </p:nvCxnSpPr>
          <p:spPr>
            <a:xfrm rot="10800000">
              <a:off x="2642038" y="2647950"/>
              <a:ext cx="633600" cy="0"/>
            </a:xfrm>
            <a:prstGeom prst="straightConnector1">
              <a:avLst/>
            </a:prstGeom>
            <a:noFill/>
            <a:ln cap="flat" cmpd="sng" w="9525">
              <a:solidFill>
                <a:srgbClr val="249C91"/>
              </a:solidFill>
              <a:prstDash val="solid"/>
              <a:round/>
              <a:headEnd len="sm" w="sm" type="none"/>
              <a:tailEnd len="med" w="med" type="oval"/>
            </a:ln>
          </p:spPr>
        </p:cxnSp>
      </p:grpSp>
      <p:grpSp>
        <p:nvGrpSpPr>
          <p:cNvPr id="500" name="Google Shape;500;p45"/>
          <p:cNvGrpSpPr/>
          <p:nvPr/>
        </p:nvGrpSpPr>
        <p:grpSpPr>
          <a:xfrm>
            <a:off x="6946276" y="1413765"/>
            <a:ext cx="4814080" cy="1719557"/>
            <a:chOff x="5209838" y="1060350"/>
            <a:chExt cx="3610650" cy="1289700"/>
          </a:xfrm>
        </p:grpSpPr>
        <p:sp>
          <p:nvSpPr>
            <p:cNvPr id="501" name="Google Shape;501;p45"/>
            <p:cNvSpPr txBox="1"/>
            <p:nvPr/>
          </p:nvSpPr>
          <p:spPr>
            <a:xfrm>
              <a:off x="6696488" y="10603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TREND AND IDENTITY</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2100"/>
                </a:spcAft>
                <a:buNone/>
              </a:pPr>
              <a:r>
                <a:rPr lang="en-US">
                  <a:solidFill>
                    <a:schemeClr val="dk1"/>
                  </a:solidFill>
                </a:rPr>
                <a:t>Analyzing clickstream data reveals trending products which must be highlighted in the ads , Ad designers can use their creative to decide the best way to present them to the audience</a:t>
              </a:r>
              <a:r>
                <a:rPr lang="en-US" sz="1100">
                  <a:latin typeface="Roboto"/>
                  <a:ea typeface="Roboto"/>
                  <a:cs typeface="Roboto"/>
                  <a:sym typeface="Roboto"/>
                </a:rPr>
                <a:t>.</a:t>
              </a:r>
              <a:endParaRPr b="1" sz="1100">
                <a:latin typeface="Roboto"/>
                <a:ea typeface="Roboto"/>
                <a:cs typeface="Roboto"/>
                <a:sym typeface="Roboto"/>
              </a:endParaRPr>
            </a:p>
          </p:txBody>
        </p:sp>
        <p:cxnSp>
          <p:nvCxnSpPr>
            <p:cNvPr id="502" name="Google Shape;502;p45"/>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503" name="Google Shape;503;p45"/>
          <p:cNvGrpSpPr/>
          <p:nvPr/>
        </p:nvGrpSpPr>
        <p:grpSpPr>
          <a:xfrm>
            <a:off x="6946276" y="4027166"/>
            <a:ext cx="4814080" cy="1719557"/>
            <a:chOff x="5209838" y="3020450"/>
            <a:chExt cx="3610650" cy="1289700"/>
          </a:xfrm>
        </p:grpSpPr>
        <p:sp>
          <p:nvSpPr>
            <p:cNvPr id="504" name="Google Shape;504;p45"/>
            <p:cNvSpPr txBox="1"/>
            <p:nvPr/>
          </p:nvSpPr>
          <p:spPr>
            <a:xfrm>
              <a:off x="6696488" y="30204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solidFill>
                    <a:schemeClr val="dk1"/>
                  </a:solidFill>
                  <a:latin typeface="Roboto"/>
                  <a:ea typeface="Roboto"/>
                  <a:cs typeface="Roboto"/>
                  <a:sym typeface="Roboto"/>
                </a:rPr>
                <a:t>ADS</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solidFill>
                    <a:schemeClr val="dk1"/>
                  </a:solidFill>
                </a:rPr>
                <a:t>Data analytics can identify potential customers, while creativity comes in how you reach to these customers.</a:t>
              </a:r>
              <a:endParaRPr/>
            </a:p>
          </p:txBody>
        </p:sp>
        <p:cxnSp>
          <p:nvCxnSpPr>
            <p:cNvPr id="505" name="Google Shape;505;p45"/>
            <p:cNvCxnSpPr/>
            <p:nvPr/>
          </p:nvCxnSpPr>
          <p:spPr>
            <a:xfrm>
              <a:off x="5209838" y="3648300"/>
              <a:ext cx="1286700" cy="0"/>
            </a:xfrm>
            <a:prstGeom prst="straightConnector1">
              <a:avLst/>
            </a:prstGeom>
            <a:noFill/>
            <a:ln cap="flat" cmpd="sng" w="9525">
              <a:solidFill>
                <a:srgbClr val="1D7E75"/>
              </a:solidFill>
              <a:prstDash val="solid"/>
              <a:round/>
              <a:headEnd len="sm" w="sm" type="none"/>
              <a:tailEnd len="med" w="med" type="oval"/>
            </a:ln>
          </p:spPr>
        </p:cxnSp>
      </p:grpSp>
      <p:sp>
        <p:nvSpPr>
          <p:cNvPr id="506" name="Google Shape;506;p45"/>
          <p:cNvSpPr/>
          <p:nvPr/>
        </p:nvSpPr>
        <p:spPr>
          <a:xfrm rot="3600266">
            <a:off x="4226450" y="1648793"/>
            <a:ext cx="3699495" cy="3699495"/>
          </a:xfrm>
          <a:prstGeom prst="blockArc">
            <a:avLst>
              <a:gd fmla="val 12622480" name="adj1"/>
              <a:gd fmla="val 19781569" name="adj2"/>
              <a:gd fmla="val 20773" name="adj3"/>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45"/>
          <p:cNvSpPr/>
          <p:nvPr/>
        </p:nvSpPr>
        <p:spPr>
          <a:xfrm rot="10800000">
            <a:off x="4244547" y="1620427"/>
            <a:ext cx="3699508" cy="3699508"/>
          </a:xfrm>
          <a:prstGeom prst="blockArc">
            <a:avLst>
              <a:gd fmla="val 12622480" name="adj1"/>
              <a:gd fmla="val 19662822" name="adj2"/>
              <a:gd fmla="val 20729" name="adj3"/>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45"/>
          <p:cNvSpPr/>
          <p:nvPr/>
        </p:nvSpPr>
        <p:spPr>
          <a:xfrm rot="-3600185">
            <a:off x="4259384" y="1648272"/>
            <a:ext cx="3699453" cy="3699453"/>
          </a:xfrm>
          <a:prstGeom prst="blockArc">
            <a:avLst>
              <a:gd fmla="val 12622480" name="adj1"/>
              <a:gd fmla="val 19703271" name="adj2"/>
              <a:gd fmla="val 20851" name="adj3"/>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9" name="Google Shape;509;p45"/>
          <p:cNvGrpSpPr/>
          <p:nvPr/>
        </p:nvGrpSpPr>
        <p:grpSpPr>
          <a:xfrm rot="-7200165">
            <a:off x="4450127" y="3838445"/>
            <a:ext cx="779996" cy="780696"/>
            <a:chOff x="1967628" y="812211"/>
            <a:chExt cx="588000" cy="588000"/>
          </a:xfrm>
        </p:grpSpPr>
        <p:sp>
          <p:nvSpPr>
            <p:cNvPr id="510" name="Google Shape;510;p45"/>
            <p:cNvSpPr/>
            <p:nvPr/>
          </p:nvSpPr>
          <p:spPr>
            <a:xfrm rot="39023">
              <a:off x="1970909" y="815492"/>
              <a:ext cx="581437" cy="581437"/>
            </a:xfrm>
            <a:prstGeom prst="pie">
              <a:avLst>
                <a:gd fmla="val 6190354" name="adj1"/>
                <a:gd fmla="val 14996165" name="adj2"/>
              </a:avLst>
            </a:prstGeom>
            <a:solidFill>
              <a:schemeClr val="dk1"/>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p45"/>
            <p:cNvSpPr/>
            <p:nvPr/>
          </p:nvSpPr>
          <p:spPr>
            <a:xfrm rot="10800000">
              <a:off x="1970875" y="815525"/>
              <a:ext cx="581400" cy="581400"/>
            </a:xfrm>
            <a:prstGeom prst="pie">
              <a:avLst>
                <a:gd fmla="val 4028252" name="adj1"/>
                <a:gd fmla="val 17183677" name="adj2"/>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12" name="Google Shape;512;p45"/>
          <p:cNvGrpSpPr/>
          <p:nvPr/>
        </p:nvGrpSpPr>
        <p:grpSpPr>
          <a:xfrm>
            <a:off x="5685320" y="1643229"/>
            <a:ext cx="779982" cy="780688"/>
            <a:chOff x="1970048" y="811613"/>
            <a:chExt cx="588000" cy="588000"/>
          </a:xfrm>
        </p:grpSpPr>
        <p:sp>
          <p:nvSpPr>
            <p:cNvPr id="513" name="Google Shape;513;p45"/>
            <p:cNvSpPr/>
            <p:nvPr/>
          </p:nvSpPr>
          <p:spPr>
            <a:xfrm rot="39023">
              <a:off x="1973329" y="814894"/>
              <a:ext cx="581437" cy="581437"/>
            </a:xfrm>
            <a:prstGeom prst="pie">
              <a:avLst>
                <a:gd fmla="val 6190354" name="adj1"/>
                <a:gd fmla="val 14996165" name="adj2"/>
              </a:avLst>
            </a:prstGeom>
            <a:solidFill>
              <a:schemeClr val="dk1"/>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45"/>
            <p:cNvSpPr/>
            <p:nvPr/>
          </p:nvSpPr>
          <p:spPr>
            <a:xfrm rot="10800000">
              <a:off x="1973295" y="814927"/>
              <a:ext cx="581400" cy="581400"/>
            </a:xfrm>
            <a:prstGeom prst="pie">
              <a:avLst>
                <a:gd fmla="val 4028252" name="adj1"/>
                <a:gd fmla="val 17183677" name="adj2"/>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15" name="Google Shape;515;p45"/>
          <p:cNvGrpSpPr/>
          <p:nvPr/>
        </p:nvGrpSpPr>
        <p:grpSpPr>
          <a:xfrm rot="7200165">
            <a:off x="6973065" y="3809021"/>
            <a:ext cx="779996" cy="780696"/>
            <a:chOff x="1977085" y="811649"/>
            <a:chExt cx="588000" cy="588000"/>
          </a:xfrm>
        </p:grpSpPr>
        <p:sp>
          <p:nvSpPr>
            <p:cNvPr id="516" name="Google Shape;516;p45"/>
            <p:cNvSpPr/>
            <p:nvPr/>
          </p:nvSpPr>
          <p:spPr>
            <a:xfrm rot="39023">
              <a:off x="1980366" y="814930"/>
              <a:ext cx="581437" cy="581437"/>
            </a:xfrm>
            <a:prstGeom prst="pie">
              <a:avLst>
                <a:gd fmla="val 6190354" name="adj1"/>
                <a:gd fmla="val 14996165" name="adj2"/>
              </a:avLst>
            </a:prstGeom>
            <a:solidFill>
              <a:schemeClr val="dk1"/>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45"/>
            <p:cNvSpPr/>
            <p:nvPr/>
          </p:nvSpPr>
          <p:spPr>
            <a:xfrm rot="10800000">
              <a:off x="1980332" y="814963"/>
              <a:ext cx="581400" cy="581400"/>
            </a:xfrm>
            <a:prstGeom prst="pie">
              <a:avLst>
                <a:gd fmla="val 4028252" name="adj1"/>
                <a:gd fmla="val 17183677" name="adj2"/>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8" name="Google Shape;518;p45"/>
          <p:cNvSpPr txBox="1"/>
          <p:nvPr/>
        </p:nvSpPr>
        <p:spPr>
          <a:xfrm>
            <a:off x="5703050" y="1743200"/>
            <a:ext cx="731700" cy="438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 </a:t>
            </a:r>
            <a:endParaRPr b="1" sz="2100">
              <a:solidFill>
                <a:srgbClr val="FFFFFF"/>
              </a:solidFill>
              <a:latin typeface="Roboto"/>
              <a:ea typeface="Roboto"/>
              <a:cs typeface="Roboto"/>
              <a:sym typeface="Roboto"/>
            </a:endParaRPr>
          </a:p>
        </p:txBody>
      </p:sp>
      <p:sp>
        <p:nvSpPr>
          <p:cNvPr id="519" name="Google Shape;519;p45"/>
          <p:cNvSpPr txBox="1"/>
          <p:nvPr/>
        </p:nvSpPr>
        <p:spPr>
          <a:xfrm>
            <a:off x="4562175" y="3979913"/>
            <a:ext cx="555900" cy="438900"/>
          </a:xfrm>
          <a:prstGeom prst="rect">
            <a:avLst/>
          </a:prstGeom>
          <a:solidFill>
            <a:schemeClr val="dk1"/>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 </a:t>
            </a:r>
            <a:endParaRPr b="1" sz="2100">
              <a:solidFill>
                <a:srgbClr val="FFFFFF"/>
              </a:solidFill>
              <a:latin typeface="Roboto"/>
              <a:ea typeface="Roboto"/>
              <a:cs typeface="Roboto"/>
              <a:sym typeface="Roboto"/>
            </a:endParaRPr>
          </a:p>
        </p:txBody>
      </p:sp>
      <p:sp>
        <p:nvSpPr>
          <p:cNvPr id="520" name="Google Shape;520;p45"/>
          <p:cNvSpPr txBox="1"/>
          <p:nvPr/>
        </p:nvSpPr>
        <p:spPr>
          <a:xfrm>
            <a:off x="7023613" y="3966433"/>
            <a:ext cx="678900" cy="52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 </a:t>
            </a:r>
            <a:endParaRPr b="1" sz="2100">
              <a:solidFill>
                <a:srgbClr val="FFFFFF"/>
              </a:solidFill>
              <a:latin typeface="Roboto"/>
              <a:ea typeface="Roboto"/>
              <a:cs typeface="Roboto"/>
              <a:sym typeface="Roboto"/>
            </a:endParaRPr>
          </a:p>
        </p:txBody>
      </p:sp>
      <p:sp>
        <p:nvSpPr>
          <p:cNvPr id="521" name="Google Shape;521;p45"/>
          <p:cNvSpPr/>
          <p:nvPr/>
        </p:nvSpPr>
        <p:spPr>
          <a:xfrm>
            <a:off x="22650" y="6148775"/>
            <a:ext cx="12192000" cy="70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t>Data informs past and present decisions. Innovation thrives on creativity and action to shape the future</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817545" y="1354655"/>
            <a:ext cx="79815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6400"/>
              <a:t>Limitations</a:t>
            </a:r>
            <a:endParaRPr sz="6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34" name="Google Shape;534;p47"/>
          <p:cNvGraphicFramePr/>
          <p:nvPr/>
        </p:nvGraphicFramePr>
        <p:xfrm>
          <a:off x="340200" y="1804775"/>
          <a:ext cx="3000000" cy="3000000"/>
        </p:xfrm>
        <a:graphic>
          <a:graphicData uri="http://schemas.openxmlformats.org/drawingml/2006/table">
            <a:tbl>
              <a:tblPr>
                <a:noFill/>
                <a:tableStyleId>{9F5CDE8C-DD5B-41B9-8FDE-1FAFE5772B4C}</a:tableStyleId>
              </a:tblPr>
              <a:tblGrid>
                <a:gridCol w="1859050"/>
                <a:gridCol w="1859050"/>
                <a:gridCol w="1859050"/>
                <a:gridCol w="1859050"/>
                <a:gridCol w="1859050"/>
                <a:gridCol w="1859050"/>
              </a:tblGrid>
              <a:tr h="776225">
                <a:tc rowSpan="2">
                  <a:txBody>
                    <a:bodyPr/>
                    <a:lstStyle/>
                    <a:p>
                      <a:pPr indent="0" lvl="0" marL="0" rtl="0" algn="ctr">
                        <a:spcBef>
                          <a:spcPts val="0"/>
                        </a:spcBef>
                        <a:spcAft>
                          <a:spcPts val="0"/>
                        </a:spcAft>
                        <a:buNone/>
                      </a:pPr>
                      <a:r>
                        <a:rPr lang="en-US"/>
                        <a:t>Trend Analysis</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gridSpan="4">
                  <a:txBody>
                    <a:bodyPr/>
                    <a:lstStyle/>
                    <a:p>
                      <a:pPr indent="0" lvl="0" marL="0" rtl="0" algn="l">
                        <a:spcBef>
                          <a:spcPts val="0"/>
                        </a:spcBef>
                        <a:spcAft>
                          <a:spcPts val="0"/>
                        </a:spcAft>
                        <a:buNone/>
                      </a:pPr>
                      <a:r>
                        <a:rPr lang="en-US"/>
                        <a:t>Search does not equal demand</a:t>
                      </a:r>
                      <a:endParaRPr/>
                    </a:p>
                    <a:p>
                      <a:pPr indent="0" lvl="0" marL="0" rtl="0" algn="l">
                        <a:spcBef>
                          <a:spcPts val="0"/>
                        </a:spcBef>
                        <a:spcAft>
                          <a:spcPts val="0"/>
                        </a:spcAft>
                        <a:buNone/>
                      </a:pPr>
                      <a:r>
                        <a:rPr lang="en-US"/>
                        <a:t>Short term fluctuations in searches</a:t>
                      </a:r>
                      <a:endParaRPr/>
                    </a:p>
                  </a:txBody>
                  <a:tcPr marT="91425" marB="91425" marR="91425" marL="91425" anchor="ctr"/>
                </a:tc>
                <a:tc hMerge="1"/>
                <a:tc hMerge="1"/>
                <a:tc hMerge="1"/>
              </a:tr>
              <a:tr h="1004650">
                <a:tc vMerge="1"/>
                <a:tc>
                  <a:txBody>
                    <a:bodyPr/>
                    <a:lstStyle/>
                    <a:p>
                      <a:pPr indent="0" lvl="0" marL="0" rtl="0" algn="ctr">
                        <a:spcBef>
                          <a:spcPts val="0"/>
                        </a:spcBef>
                        <a:spcAft>
                          <a:spcPts val="0"/>
                        </a:spcAft>
                        <a:buNone/>
                      </a:pPr>
                      <a:r>
                        <a:rPr lang="en-US"/>
                        <a:t>Fashion Magazines</a:t>
                      </a:r>
                      <a:endParaRPr/>
                    </a:p>
                  </a:txBody>
                  <a:tcPr marT="91425" marB="91425" marR="91425" marL="91425"/>
                </a:tc>
                <a:tc gridSpan="4">
                  <a:txBody>
                    <a:bodyPr/>
                    <a:lstStyle/>
                    <a:p>
                      <a:pPr indent="0" lvl="0" marL="0" rtl="0" algn="l">
                        <a:spcBef>
                          <a:spcPts val="0"/>
                        </a:spcBef>
                        <a:spcAft>
                          <a:spcPts val="0"/>
                        </a:spcAft>
                        <a:buNone/>
                      </a:pPr>
                      <a:r>
                        <a:rPr lang="en-US"/>
                        <a:t>Editorial bias</a:t>
                      </a:r>
                      <a:endParaRPr/>
                    </a:p>
                    <a:p>
                      <a:pPr indent="0" lvl="0" marL="0" rtl="0" algn="l">
                        <a:spcBef>
                          <a:spcPts val="0"/>
                        </a:spcBef>
                        <a:spcAft>
                          <a:spcPts val="0"/>
                        </a:spcAft>
                        <a:buNone/>
                      </a:pPr>
                      <a:r>
                        <a:rPr lang="en-US"/>
                        <a:t>Delayed reporting</a:t>
                      </a:r>
                      <a:endParaRPr/>
                    </a:p>
                    <a:p>
                      <a:pPr indent="0" lvl="0" marL="0" rtl="0" algn="l">
                        <a:spcBef>
                          <a:spcPts val="0"/>
                        </a:spcBef>
                        <a:spcAft>
                          <a:spcPts val="0"/>
                        </a:spcAft>
                        <a:buNone/>
                      </a:pPr>
                      <a:r>
                        <a:rPr lang="en-US"/>
                        <a:t>Focus on high fashion</a:t>
                      </a:r>
                      <a:endParaRPr/>
                    </a:p>
                  </a:txBody>
                  <a:tcPr marT="91425" marB="91425" marR="91425" marL="91425" anchor="ctr"/>
                </a:tc>
                <a:tc hMerge="1"/>
                <a:tc hMerge="1"/>
                <a:tc hMerge="1"/>
              </a:tr>
              <a:tr h="504525">
                <a:tc rowSpan="2">
                  <a:txBody>
                    <a:bodyPr/>
                    <a:lstStyle/>
                    <a:p>
                      <a:pPr indent="0" lvl="0" marL="0" rtl="0" algn="ctr">
                        <a:spcBef>
                          <a:spcPts val="0"/>
                        </a:spcBef>
                        <a:spcAft>
                          <a:spcPts val="0"/>
                        </a:spcAft>
                        <a:buNone/>
                      </a:pPr>
                      <a:r>
                        <a:rPr lang="en-US"/>
                        <a:t>Sentiment Analysis</a:t>
                      </a:r>
                      <a:endParaRPr/>
                    </a:p>
                  </a:txBody>
                  <a:tcPr marT="91425" marB="91425" marR="91425" marL="91425" anchor="ctr"/>
                </a:tc>
                <a:tc>
                  <a:txBody>
                    <a:bodyPr/>
                    <a:lstStyle/>
                    <a:p>
                      <a:pPr indent="0" lvl="0" marL="0" rtl="0" algn="l">
                        <a:lnSpc>
                          <a:spcPct val="90000"/>
                        </a:lnSpc>
                        <a:spcBef>
                          <a:spcPts val="0"/>
                        </a:spcBef>
                        <a:spcAft>
                          <a:spcPts val="0"/>
                        </a:spcAft>
                        <a:buNone/>
                      </a:pPr>
                      <a:r>
                        <a:t/>
                      </a:r>
                      <a:endParaRPr/>
                    </a:p>
                  </a:txBody>
                  <a:tcPr marT="91425" marB="91425" marR="91425" marL="91425" anchor="ctr"/>
                </a:tc>
                <a:tc gridSpan="4">
                  <a:txBody>
                    <a:bodyPr/>
                    <a:lstStyle/>
                    <a:p>
                      <a:pPr indent="0" lvl="0" marL="0" rtl="0" algn="l">
                        <a:spcBef>
                          <a:spcPts val="0"/>
                        </a:spcBef>
                        <a:spcAft>
                          <a:spcPts val="0"/>
                        </a:spcAft>
                        <a:buNone/>
                      </a:pPr>
                      <a:r>
                        <a:rPr lang="en-US"/>
                        <a:t>Hive mentality of users tends to sway majority opinion towards one side</a:t>
                      </a:r>
                      <a:endParaRPr/>
                    </a:p>
                  </a:txBody>
                  <a:tcPr marT="91425" marB="91425" marR="91425" marL="91425" anchor="ctr"/>
                </a:tc>
                <a:tc hMerge="1"/>
                <a:tc hMerge="1"/>
                <a:tc hMerge="1"/>
              </a:tr>
              <a:tr h="504525">
                <a:tc vMerge="1"/>
                <a:tc>
                  <a:txBody>
                    <a:bodyPr/>
                    <a:lstStyle/>
                    <a:p>
                      <a:pPr indent="0" lvl="0" marL="0" rtl="0" algn="l">
                        <a:spcBef>
                          <a:spcPts val="0"/>
                        </a:spcBef>
                        <a:spcAft>
                          <a:spcPts val="0"/>
                        </a:spcAft>
                        <a:buNone/>
                      </a:pPr>
                      <a:r>
                        <a:t/>
                      </a:r>
                      <a:endParaRPr/>
                    </a:p>
                  </a:txBody>
                  <a:tcPr marT="91425" marB="91425" marR="91425" marL="91425" anchor="ctr"/>
                </a:tc>
                <a:tc gridSpan="4">
                  <a:txBody>
                    <a:bodyPr/>
                    <a:lstStyle/>
                    <a:p>
                      <a:pPr indent="0" lvl="0" marL="0" rtl="0" algn="l">
                        <a:spcBef>
                          <a:spcPts val="0"/>
                        </a:spcBef>
                        <a:spcAft>
                          <a:spcPts val="0"/>
                        </a:spcAft>
                        <a:buNone/>
                      </a:pPr>
                      <a:r>
                        <a:rPr lang="en-US"/>
                        <a:t>Negative comments feel louder online</a:t>
                      </a:r>
                      <a:endParaRPr/>
                    </a:p>
                  </a:txBody>
                  <a:tcPr marT="91425" marB="91425" marR="91425" marL="91425" anchor="ctr"/>
                </a:tc>
                <a:tc hMerge="1"/>
                <a:tc hMerge="1"/>
                <a:tc hMerge="1"/>
              </a:tr>
              <a:tr h="504525">
                <a:tc>
                  <a:txBody>
                    <a:bodyPr/>
                    <a:lstStyle/>
                    <a:p>
                      <a:pPr indent="0" lvl="0" marL="0" rtl="0" algn="ctr">
                        <a:spcBef>
                          <a:spcPts val="0"/>
                        </a:spcBef>
                        <a:spcAft>
                          <a:spcPts val="0"/>
                        </a:spcAft>
                        <a:buNone/>
                      </a:pPr>
                      <a:r>
                        <a:rPr lang="en-US"/>
                        <a:t>Web Scraping</a:t>
                      </a:r>
                      <a:endParaRPr/>
                    </a:p>
                  </a:txBody>
                  <a:tcPr marT="91425" marB="91425" marR="91425" marL="91425" anchor="ctr"/>
                </a:tc>
                <a:tc gridSpan="5">
                  <a:txBody>
                    <a:bodyPr/>
                    <a:lstStyle/>
                    <a:p>
                      <a:pPr indent="0" lvl="0" marL="0" rtl="0" algn="l">
                        <a:spcBef>
                          <a:spcPts val="0"/>
                        </a:spcBef>
                        <a:spcAft>
                          <a:spcPts val="0"/>
                        </a:spcAft>
                        <a:buNone/>
                      </a:pPr>
                      <a:r>
                        <a:rPr lang="en-US"/>
                        <a:t>Website network security</a:t>
                      </a:r>
                      <a:endParaRPr/>
                    </a:p>
                  </a:txBody>
                  <a:tcPr marT="91425" marB="91425" marR="91425" marL="91425" anchor="ctr"/>
                </a:tc>
                <a:tc hMerge="1"/>
                <a:tc hMerge="1"/>
                <a:tc hMerge="1"/>
                <a:tc hMerge="1"/>
              </a:tr>
              <a:tr h="1047950">
                <a:tc>
                  <a:txBody>
                    <a:bodyPr/>
                    <a:lstStyle/>
                    <a:p>
                      <a:pPr indent="0" lvl="0" marL="0" rtl="0" algn="ctr">
                        <a:spcBef>
                          <a:spcPts val="0"/>
                        </a:spcBef>
                        <a:spcAft>
                          <a:spcPts val="0"/>
                        </a:spcAft>
                        <a:buNone/>
                      </a:pPr>
                      <a:r>
                        <a:rPr lang="en-US"/>
                        <a:t>Competitor Analysis</a:t>
                      </a:r>
                      <a:endParaRPr/>
                    </a:p>
                  </a:txBody>
                  <a:tcPr marT="91425" marB="91425" marR="91425" marL="91425" anchor="ctr"/>
                </a:tc>
                <a:tc gridSpan="5">
                  <a:txBody>
                    <a:bodyPr/>
                    <a:lstStyle/>
                    <a:p>
                      <a:pPr indent="0" lvl="0" marL="0" rtl="0" algn="l">
                        <a:lnSpc>
                          <a:spcPct val="90000"/>
                        </a:lnSpc>
                        <a:spcBef>
                          <a:spcPts val="1000"/>
                        </a:spcBef>
                        <a:spcAft>
                          <a:spcPts val="0"/>
                        </a:spcAft>
                        <a:buNone/>
                      </a:pPr>
                      <a:r>
                        <a:rPr lang="en-US">
                          <a:solidFill>
                            <a:schemeClr val="dk1"/>
                          </a:solidFill>
                        </a:rPr>
                        <a:t>Scraping Competitors website is a superficial knowledge of brand’s creative and marketing strategy.</a:t>
                      </a:r>
                      <a:endParaRPr/>
                    </a:p>
                  </a:txBody>
                  <a:tcPr marT="91425" marB="91425" marR="91425" marL="91425" anchor="ctr"/>
                </a:tc>
                <a:tc hMerge="1"/>
                <a:tc hMerge="1"/>
                <a:tc hMerge="1"/>
                <a:tc hMerge="1"/>
              </a:tr>
            </a:tbl>
          </a:graphicData>
        </a:graphic>
      </p:graphicFrame>
      <p:sp>
        <p:nvSpPr>
          <p:cNvPr id="535" name="Google Shape;535;p4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Limitations</a:t>
            </a:r>
            <a:endParaRPr/>
          </a:p>
        </p:txBody>
      </p:sp>
      <p:pic>
        <p:nvPicPr>
          <p:cNvPr id="536" name="Google Shape;536;p47"/>
          <p:cNvPicPr preferRelativeResize="0"/>
          <p:nvPr/>
        </p:nvPicPr>
        <p:blipFill rotWithShape="1">
          <a:blip r:embed="rId3">
            <a:alphaModFix/>
          </a:blip>
          <a:srcRect b="0" l="0" r="63444" t="0"/>
          <a:stretch/>
        </p:blipFill>
        <p:spPr>
          <a:xfrm>
            <a:off x="2936437" y="3588233"/>
            <a:ext cx="412350" cy="388775"/>
          </a:xfrm>
          <a:prstGeom prst="rect">
            <a:avLst/>
          </a:prstGeom>
          <a:noFill/>
          <a:ln>
            <a:noFill/>
          </a:ln>
        </p:spPr>
      </p:pic>
      <p:pic>
        <p:nvPicPr>
          <p:cNvPr id="537" name="Google Shape;537;p47"/>
          <p:cNvPicPr preferRelativeResize="0"/>
          <p:nvPr/>
        </p:nvPicPr>
        <p:blipFill rotWithShape="1">
          <a:blip r:embed="rId4">
            <a:alphaModFix/>
          </a:blip>
          <a:srcRect b="21049" l="0" r="0" t="21515"/>
          <a:stretch/>
        </p:blipFill>
        <p:spPr>
          <a:xfrm>
            <a:off x="2475638" y="4163749"/>
            <a:ext cx="1333949" cy="430950"/>
          </a:xfrm>
          <a:prstGeom prst="rect">
            <a:avLst/>
          </a:prstGeom>
          <a:noFill/>
          <a:ln>
            <a:noFill/>
          </a:ln>
        </p:spPr>
      </p:pic>
      <p:pic>
        <p:nvPicPr>
          <p:cNvPr id="538" name="Google Shape;538;p47"/>
          <p:cNvPicPr preferRelativeResize="0"/>
          <p:nvPr/>
        </p:nvPicPr>
        <p:blipFill>
          <a:blip r:embed="rId5">
            <a:alphaModFix/>
          </a:blip>
          <a:stretch>
            <a:fillRect/>
          </a:stretch>
        </p:blipFill>
        <p:spPr>
          <a:xfrm>
            <a:off x="2372550" y="1950979"/>
            <a:ext cx="1540125" cy="591221"/>
          </a:xfrm>
          <a:prstGeom prst="rect">
            <a:avLst/>
          </a:prstGeom>
          <a:noFill/>
          <a:ln>
            <a:noFill/>
          </a:ln>
        </p:spPr>
      </p:pic>
      <p:pic>
        <p:nvPicPr>
          <p:cNvPr id="539" name="Google Shape;539;p47"/>
          <p:cNvPicPr preferRelativeResize="0"/>
          <p:nvPr/>
        </p:nvPicPr>
        <p:blipFill rotWithShape="1">
          <a:blip r:embed="rId6">
            <a:alphaModFix/>
          </a:blip>
          <a:srcRect b="36292" l="0" r="0" t="29621"/>
          <a:stretch/>
        </p:blipFill>
        <p:spPr>
          <a:xfrm>
            <a:off x="2447575" y="3121475"/>
            <a:ext cx="1390100" cy="28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US" sz="2700"/>
              <a:t>Gap - founded in 1969, evolved over time</a:t>
            </a:r>
            <a:endParaRPr sz="2700"/>
          </a:p>
        </p:txBody>
      </p:sp>
      <p:grpSp>
        <p:nvGrpSpPr>
          <p:cNvPr id="262" name="Google Shape;262;p30"/>
          <p:cNvGrpSpPr/>
          <p:nvPr/>
        </p:nvGrpSpPr>
        <p:grpSpPr>
          <a:xfrm>
            <a:off x="1980334" y="1850772"/>
            <a:ext cx="2570876" cy="2325550"/>
            <a:chOff x="1828196" y="2702596"/>
            <a:chExt cx="1928205" cy="1744206"/>
          </a:xfrm>
        </p:grpSpPr>
        <p:sp>
          <p:nvSpPr>
            <p:cNvPr id="263" name="Google Shape;263;p30"/>
            <p:cNvSpPr/>
            <p:nvPr/>
          </p:nvSpPr>
          <p:spPr>
            <a:xfrm>
              <a:off x="2191011" y="3079475"/>
              <a:ext cx="1294800" cy="133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30"/>
            <p:cNvSpPr txBox="1"/>
            <p:nvPr/>
          </p:nvSpPr>
          <p:spPr>
            <a:xfrm>
              <a:off x="1828196"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1983</a:t>
              </a:r>
              <a:endParaRPr b="1" sz="1600">
                <a:latin typeface="Roboto"/>
                <a:ea typeface="Roboto"/>
                <a:cs typeface="Roboto"/>
                <a:sym typeface="Roboto"/>
              </a:endParaRPr>
            </a:p>
          </p:txBody>
        </p:sp>
        <p:sp>
          <p:nvSpPr>
            <p:cNvPr id="265" name="Google Shape;265;p30"/>
            <p:cNvSpPr txBox="1"/>
            <p:nvPr/>
          </p:nvSpPr>
          <p:spPr>
            <a:xfrm>
              <a:off x="2073401" y="3503002"/>
              <a:ext cx="16830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US" sz="1100"/>
                <a:t>Gap Inc acquires Banana Republic</a:t>
              </a:r>
              <a:endParaRPr b="1" sz="1100"/>
            </a:p>
          </p:txBody>
        </p:sp>
        <p:grpSp>
          <p:nvGrpSpPr>
            <p:cNvPr id="266" name="Google Shape;266;p30"/>
            <p:cNvGrpSpPr/>
            <p:nvPr/>
          </p:nvGrpSpPr>
          <p:grpSpPr>
            <a:xfrm rot="10800000">
              <a:off x="2149293" y="3079467"/>
              <a:ext cx="92400" cy="411825"/>
              <a:chOff x="2072481" y="2563700"/>
              <a:chExt cx="92400" cy="411825"/>
            </a:xfrm>
          </p:grpSpPr>
          <p:cxnSp>
            <p:nvCxnSpPr>
              <p:cNvPr id="267" name="Google Shape;267;p30"/>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8" name="Google Shape;268;p30"/>
              <p:cNvSpPr/>
              <p:nvPr/>
            </p:nvSpPr>
            <p:spPr>
              <a:xfrm>
                <a:off x="2072481"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69" name="Google Shape;269;p30"/>
          <p:cNvGrpSpPr/>
          <p:nvPr/>
        </p:nvGrpSpPr>
        <p:grpSpPr>
          <a:xfrm>
            <a:off x="5384925" y="1850772"/>
            <a:ext cx="2621934" cy="2325547"/>
            <a:chOff x="4381703" y="2702596"/>
            <a:chExt cx="1966500" cy="1744204"/>
          </a:xfrm>
        </p:grpSpPr>
        <p:sp>
          <p:nvSpPr>
            <p:cNvPr id="270" name="Google Shape;270;p30"/>
            <p:cNvSpPr/>
            <p:nvPr/>
          </p:nvSpPr>
          <p:spPr>
            <a:xfrm>
              <a:off x="4780421" y="3079475"/>
              <a:ext cx="1294800" cy="133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1" name="Google Shape;271;p30"/>
            <p:cNvGrpSpPr/>
            <p:nvPr/>
          </p:nvGrpSpPr>
          <p:grpSpPr>
            <a:xfrm rot="10800000">
              <a:off x="4737413" y="3079467"/>
              <a:ext cx="92400" cy="411825"/>
              <a:chOff x="2070100" y="2563700"/>
              <a:chExt cx="92400" cy="411825"/>
            </a:xfrm>
          </p:grpSpPr>
          <p:cxnSp>
            <p:nvCxnSpPr>
              <p:cNvPr id="272" name="Google Shape;272;p3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3" name="Google Shape;273;p30"/>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4" name="Google Shape;274;p30"/>
            <p:cNvSpPr txBox="1"/>
            <p:nvPr/>
          </p:nvSpPr>
          <p:spPr>
            <a:xfrm>
              <a:off x="4413187"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2000</a:t>
              </a:r>
              <a:endParaRPr b="1" sz="1600">
                <a:latin typeface="Roboto"/>
                <a:ea typeface="Roboto"/>
                <a:cs typeface="Roboto"/>
                <a:sym typeface="Roboto"/>
              </a:endParaRPr>
            </a:p>
          </p:txBody>
        </p:sp>
        <p:sp>
          <p:nvSpPr>
            <p:cNvPr id="275" name="Google Shape;275;p30"/>
            <p:cNvSpPr txBox="1"/>
            <p:nvPr/>
          </p:nvSpPr>
          <p:spPr>
            <a:xfrm>
              <a:off x="4381703" y="3503000"/>
              <a:ext cx="19665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t>Sales grow to $14 billion</a:t>
              </a:r>
              <a:endParaRPr b="1" sz="1100"/>
            </a:p>
            <a:p>
              <a:pPr indent="0" lvl="0" marL="0" rtl="0" algn="l">
                <a:spcBef>
                  <a:spcPts val="2100"/>
                </a:spcBef>
                <a:spcAft>
                  <a:spcPts val="2100"/>
                </a:spcAft>
                <a:buNone/>
              </a:pPr>
              <a:r>
                <a:rPr b="1" lang="en-US" sz="1100"/>
                <a:t>Market Cap swells to $42 billion</a:t>
              </a:r>
              <a:endParaRPr b="1" sz="1100"/>
            </a:p>
          </p:txBody>
        </p:sp>
      </p:grpSp>
      <p:grpSp>
        <p:nvGrpSpPr>
          <p:cNvPr id="276" name="Google Shape;276;p30"/>
          <p:cNvGrpSpPr/>
          <p:nvPr/>
        </p:nvGrpSpPr>
        <p:grpSpPr>
          <a:xfrm>
            <a:off x="7152952" y="1980726"/>
            <a:ext cx="2216169" cy="1050554"/>
            <a:chOff x="5707757" y="2800065"/>
            <a:chExt cx="1662168" cy="787935"/>
          </a:xfrm>
        </p:grpSpPr>
        <p:sp>
          <p:nvSpPr>
            <p:cNvPr id="277" name="Google Shape;277;p30"/>
            <p:cNvSpPr/>
            <p:nvPr/>
          </p:nvSpPr>
          <p:spPr>
            <a:xfrm>
              <a:off x="6075125" y="3079475"/>
              <a:ext cx="1294800" cy="133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8" name="Google Shape;278;p30"/>
            <p:cNvGrpSpPr/>
            <p:nvPr/>
          </p:nvGrpSpPr>
          <p:grpSpPr>
            <a:xfrm>
              <a:off x="6031394" y="2800065"/>
              <a:ext cx="92400" cy="411825"/>
              <a:chOff x="845575" y="2563700"/>
              <a:chExt cx="92400" cy="411825"/>
            </a:xfrm>
          </p:grpSpPr>
          <p:cxnSp>
            <p:nvCxnSpPr>
              <p:cNvPr id="279" name="Google Shape;279;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0" name="Google Shape;280;p30"/>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1" name="Google Shape;281;p30"/>
            <p:cNvSpPr txBox="1"/>
            <p:nvPr/>
          </p:nvSpPr>
          <p:spPr>
            <a:xfrm>
              <a:off x="5707757" y="3216600"/>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2014</a:t>
              </a:r>
              <a:endParaRPr b="1" sz="1600">
                <a:latin typeface="Roboto"/>
                <a:ea typeface="Roboto"/>
                <a:cs typeface="Roboto"/>
                <a:sym typeface="Roboto"/>
              </a:endParaRPr>
            </a:p>
          </p:txBody>
        </p:sp>
      </p:grpSp>
      <p:sp>
        <p:nvSpPr>
          <p:cNvPr id="282" name="Google Shape;282;p30"/>
          <p:cNvSpPr txBox="1"/>
          <p:nvPr/>
        </p:nvSpPr>
        <p:spPr>
          <a:xfrm>
            <a:off x="7099549" y="1488730"/>
            <a:ext cx="2244000" cy="125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US" sz="1100"/>
              <a:t>Art Peck becomes CEO</a:t>
            </a:r>
            <a:endParaRPr b="1" sz="1100"/>
          </a:p>
        </p:txBody>
      </p:sp>
      <p:grpSp>
        <p:nvGrpSpPr>
          <p:cNvPr id="283" name="Google Shape;283;p30"/>
          <p:cNvGrpSpPr/>
          <p:nvPr/>
        </p:nvGrpSpPr>
        <p:grpSpPr>
          <a:xfrm>
            <a:off x="3748339" y="1980726"/>
            <a:ext cx="2168324" cy="1050554"/>
            <a:chOff x="3154233" y="2800065"/>
            <a:chExt cx="1626283" cy="787935"/>
          </a:xfrm>
        </p:grpSpPr>
        <p:sp>
          <p:nvSpPr>
            <p:cNvPr id="284" name="Google Shape;284;p30"/>
            <p:cNvSpPr/>
            <p:nvPr/>
          </p:nvSpPr>
          <p:spPr>
            <a:xfrm>
              <a:off x="3485717" y="3079475"/>
              <a:ext cx="1294800" cy="133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30"/>
            <p:cNvSpPr txBox="1"/>
            <p:nvPr/>
          </p:nvSpPr>
          <p:spPr>
            <a:xfrm>
              <a:off x="3154233" y="3216600"/>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1994</a:t>
              </a:r>
              <a:endParaRPr b="1" sz="1600">
                <a:latin typeface="Roboto"/>
                <a:ea typeface="Roboto"/>
                <a:cs typeface="Roboto"/>
                <a:sym typeface="Roboto"/>
              </a:endParaRPr>
            </a:p>
          </p:txBody>
        </p:sp>
        <p:grpSp>
          <p:nvGrpSpPr>
            <p:cNvPr id="286" name="Google Shape;286;p30"/>
            <p:cNvGrpSpPr/>
            <p:nvPr/>
          </p:nvGrpSpPr>
          <p:grpSpPr>
            <a:xfrm>
              <a:off x="3435870" y="2800065"/>
              <a:ext cx="92400" cy="411825"/>
              <a:chOff x="845575" y="2563700"/>
              <a:chExt cx="92400" cy="411825"/>
            </a:xfrm>
          </p:grpSpPr>
          <p:sp>
            <p:nvSpPr>
              <p:cNvPr id="287" name="Google Shape;287;p30"/>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88" name="Google Shape;288;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89" name="Google Shape;289;p30"/>
          <p:cNvGrpSpPr/>
          <p:nvPr/>
        </p:nvGrpSpPr>
        <p:grpSpPr>
          <a:xfrm>
            <a:off x="295539" y="1980726"/>
            <a:ext cx="2168324" cy="1050554"/>
            <a:chOff x="3154233" y="2800065"/>
            <a:chExt cx="1626283" cy="787935"/>
          </a:xfrm>
        </p:grpSpPr>
        <p:sp>
          <p:nvSpPr>
            <p:cNvPr id="290" name="Google Shape;290;p30"/>
            <p:cNvSpPr/>
            <p:nvPr/>
          </p:nvSpPr>
          <p:spPr>
            <a:xfrm>
              <a:off x="3485717" y="3079475"/>
              <a:ext cx="1294800" cy="133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30"/>
            <p:cNvSpPr txBox="1"/>
            <p:nvPr/>
          </p:nvSpPr>
          <p:spPr>
            <a:xfrm>
              <a:off x="3154233" y="3216600"/>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1969</a:t>
              </a:r>
              <a:endParaRPr b="1" sz="1600">
                <a:latin typeface="Roboto"/>
                <a:ea typeface="Roboto"/>
                <a:cs typeface="Roboto"/>
                <a:sym typeface="Roboto"/>
              </a:endParaRPr>
            </a:p>
          </p:txBody>
        </p:sp>
        <p:grpSp>
          <p:nvGrpSpPr>
            <p:cNvPr id="292" name="Google Shape;292;p30"/>
            <p:cNvGrpSpPr/>
            <p:nvPr/>
          </p:nvGrpSpPr>
          <p:grpSpPr>
            <a:xfrm>
              <a:off x="3435870" y="2800065"/>
              <a:ext cx="92400" cy="411825"/>
              <a:chOff x="845575" y="2563700"/>
              <a:chExt cx="92400" cy="411825"/>
            </a:xfrm>
          </p:grpSpPr>
          <p:sp>
            <p:nvSpPr>
              <p:cNvPr id="293" name="Google Shape;293;p30"/>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94" name="Google Shape;294;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sp>
        <p:nvSpPr>
          <p:cNvPr id="295" name="Google Shape;295;p30"/>
          <p:cNvSpPr txBox="1"/>
          <p:nvPr/>
        </p:nvSpPr>
        <p:spPr>
          <a:xfrm>
            <a:off x="3801755" y="1488730"/>
            <a:ext cx="2244000" cy="125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t>Creation of Old Navy</a:t>
            </a:r>
            <a:endParaRPr b="1" sz="1100"/>
          </a:p>
          <a:p>
            <a:pPr indent="0" lvl="0" marL="0" rtl="0" algn="l">
              <a:spcBef>
                <a:spcPts val="2100"/>
              </a:spcBef>
              <a:spcAft>
                <a:spcPts val="2100"/>
              </a:spcAft>
              <a:buNone/>
            </a:pPr>
            <a:r>
              <a:t/>
            </a:r>
            <a:endParaRPr b="1" sz="1100"/>
          </a:p>
        </p:txBody>
      </p:sp>
      <p:sp>
        <p:nvSpPr>
          <p:cNvPr id="296" name="Google Shape;296;p30"/>
          <p:cNvSpPr txBox="1"/>
          <p:nvPr/>
        </p:nvSpPr>
        <p:spPr>
          <a:xfrm>
            <a:off x="450555" y="1488730"/>
            <a:ext cx="2244000" cy="125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US" sz="1100"/>
              <a:t>GAP was founded</a:t>
            </a:r>
            <a:endParaRPr b="1" sz="1100"/>
          </a:p>
        </p:txBody>
      </p:sp>
      <p:sp>
        <p:nvSpPr>
          <p:cNvPr id="297" name="Google Shape;297;p30"/>
          <p:cNvSpPr txBox="1"/>
          <p:nvPr/>
        </p:nvSpPr>
        <p:spPr>
          <a:xfrm>
            <a:off x="8128000" y="2694800"/>
            <a:ext cx="4007700" cy="3651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2100"/>
              </a:spcAft>
              <a:buNone/>
            </a:pPr>
            <a:r>
              <a:rPr b="1" lang="en-US" sz="1200"/>
              <a:t>GAP faced some key challenges, as of October 2014</a:t>
            </a:r>
            <a:endParaRPr b="1" sz="1200"/>
          </a:p>
        </p:txBody>
      </p:sp>
      <p:sp>
        <p:nvSpPr>
          <p:cNvPr id="298" name="Google Shape;298;p30"/>
          <p:cNvSpPr/>
          <p:nvPr/>
        </p:nvSpPr>
        <p:spPr>
          <a:xfrm>
            <a:off x="9343550" y="2353275"/>
            <a:ext cx="2852100" cy="1779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9" name="Google Shape;299;p30"/>
          <p:cNvGrpSpPr/>
          <p:nvPr/>
        </p:nvGrpSpPr>
        <p:grpSpPr>
          <a:xfrm>
            <a:off x="7637975" y="4038100"/>
            <a:ext cx="2878273" cy="2101530"/>
            <a:chOff x="6244916" y="889012"/>
            <a:chExt cx="3305700" cy="3783813"/>
          </a:xfrm>
        </p:grpSpPr>
        <p:sp>
          <p:nvSpPr>
            <p:cNvPr id="300" name="Google Shape;300;p30"/>
            <p:cNvSpPr/>
            <p:nvPr/>
          </p:nvSpPr>
          <p:spPr>
            <a:xfrm>
              <a:off x="6244916" y="889012"/>
              <a:ext cx="3305700" cy="1270500"/>
            </a:xfrm>
            <a:prstGeom prst="chevron">
              <a:avLst>
                <a:gd fmla="val 50000" name="adj"/>
              </a:avLst>
            </a:prstGeom>
            <a:solidFill>
              <a:srgbClr val="CFB89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Loss of Uniqueness</a:t>
              </a:r>
              <a:endParaRPr sz="1900">
                <a:solidFill>
                  <a:srgbClr val="FFFFFF"/>
                </a:solidFill>
                <a:latin typeface="Roboto"/>
                <a:ea typeface="Roboto"/>
                <a:cs typeface="Roboto"/>
                <a:sym typeface="Roboto"/>
              </a:endParaRPr>
            </a:p>
          </p:txBody>
        </p:sp>
        <p:sp>
          <p:nvSpPr>
            <p:cNvPr id="301" name="Google Shape;301;p30"/>
            <p:cNvSpPr txBox="1"/>
            <p:nvPr/>
          </p:nvSpPr>
          <p:spPr>
            <a:xfrm>
              <a:off x="677965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Consumers looking to forge a unique identity</a:t>
              </a:r>
              <a:endParaRPr sz="1600">
                <a:latin typeface="Roboto"/>
                <a:ea typeface="Roboto"/>
                <a:cs typeface="Roboto"/>
                <a:sym typeface="Roboto"/>
              </a:endParaRPr>
            </a:p>
          </p:txBody>
        </p:sp>
      </p:grpSp>
      <p:grpSp>
        <p:nvGrpSpPr>
          <p:cNvPr id="302" name="Google Shape;302;p30"/>
          <p:cNvGrpSpPr/>
          <p:nvPr/>
        </p:nvGrpSpPr>
        <p:grpSpPr>
          <a:xfrm>
            <a:off x="1675775" y="4038105"/>
            <a:ext cx="3088296" cy="2101530"/>
            <a:chOff x="-602678" y="889021"/>
            <a:chExt cx="3546912" cy="3783813"/>
          </a:xfrm>
        </p:grpSpPr>
        <p:sp>
          <p:nvSpPr>
            <p:cNvPr id="303" name="Google Shape;303;p30"/>
            <p:cNvSpPr/>
            <p:nvPr/>
          </p:nvSpPr>
          <p:spPr>
            <a:xfrm>
              <a:off x="-602678" y="889021"/>
              <a:ext cx="3546900" cy="1271100"/>
            </a:xfrm>
            <a:prstGeom prst="homePlate">
              <a:avLst>
                <a:gd fmla="val 50000" name="adj"/>
              </a:avLst>
            </a:prstGeom>
            <a:solidFill>
              <a:srgbClr val="CFB89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Change in Consumer Preferences</a:t>
              </a:r>
              <a:endParaRPr sz="1900">
                <a:solidFill>
                  <a:srgbClr val="FFFFFF"/>
                </a:solidFill>
                <a:latin typeface="Roboto"/>
                <a:ea typeface="Roboto"/>
                <a:cs typeface="Roboto"/>
                <a:sym typeface="Roboto"/>
              </a:endParaRPr>
            </a:p>
          </p:txBody>
        </p:sp>
        <p:sp>
          <p:nvSpPr>
            <p:cNvPr id="304" name="Google Shape;304;p30"/>
            <p:cNvSpPr txBox="1"/>
            <p:nvPr/>
          </p:nvSpPr>
          <p:spPr>
            <a:xfrm>
              <a:off x="-602666" y="2057134"/>
              <a:ext cx="35469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Millennials</a:t>
              </a:r>
              <a:r>
                <a:rPr lang="en-US" sz="1600">
                  <a:latin typeface="Roboto"/>
                  <a:ea typeface="Roboto"/>
                  <a:cs typeface="Roboto"/>
                  <a:sym typeface="Roboto"/>
                </a:rPr>
                <a:t>’ buying habits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305" name="Google Shape;305;p30"/>
          <p:cNvGrpSpPr/>
          <p:nvPr/>
        </p:nvGrpSpPr>
        <p:grpSpPr>
          <a:xfrm>
            <a:off x="4764050" y="4038100"/>
            <a:ext cx="2878273" cy="2101535"/>
            <a:chOff x="2944210" y="889012"/>
            <a:chExt cx="3305700" cy="3783822"/>
          </a:xfrm>
        </p:grpSpPr>
        <p:sp>
          <p:nvSpPr>
            <p:cNvPr id="306" name="Google Shape;306;p30"/>
            <p:cNvSpPr/>
            <p:nvPr/>
          </p:nvSpPr>
          <p:spPr>
            <a:xfrm>
              <a:off x="2944210" y="889012"/>
              <a:ext cx="3305700" cy="1270500"/>
            </a:xfrm>
            <a:prstGeom prst="chevron">
              <a:avLst>
                <a:gd fmla="val 50000" name="adj"/>
              </a:avLst>
            </a:prstGeom>
            <a:solidFill>
              <a:srgbClr val="CFB89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Competition</a:t>
              </a:r>
              <a:endParaRPr sz="1900">
                <a:solidFill>
                  <a:srgbClr val="FFFFFF"/>
                </a:solidFill>
                <a:latin typeface="Roboto"/>
                <a:ea typeface="Roboto"/>
                <a:cs typeface="Roboto"/>
                <a:sym typeface="Roboto"/>
              </a:endParaRPr>
            </a:p>
          </p:txBody>
        </p:sp>
        <p:sp>
          <p:nvSpPr>
            <p:cNvPr id="307" name="Google Shape;307;p30"/>
            <p:cNvSpPr txBox="1"/>
            <p:nvPr/>
          </p:nvSpPr>
          <p:spPr>
            <a:xfrm>
              <a:off x="3091404" y="2057134"/>
              <a:ext cx="30114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Overcrowded Segment</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E-commerce</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Fast Fashion</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Heavy Discounting</a:t>
              </a:r>
              <a:endParaRPr sz="1600">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
                                        <p:tgtEl>
                                          <p:spTgt spid="299"/>
                                        </p:tgtEl>
                                      </p:cBhvr>
                                    </p:animEffec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000"/>
              <a:t>Does the big data approach work for all three of Gap Inc.’s primary brands: Old Navy, Gap, and Banana Republic? </a:t>
            </a:r>
            <a:endParaRPr sz="2000"/>
          </a:p>
        </p:txBody>
      </p:sp>
      <p:pic>
        <p:nvPicPr>
          <p:cNvPr id="545" name="Google Shape;545;p48"/>
          <p:cNvPicPr preferRelativeResize="0"/>
          <p:nvPr/>
        </p:nvPicPr>
        <p:blipFill>
          <a:blip r:embed="rId3">
            <a:alphaModFix/>
          </a:blip>
          <a:stretch>
            <a:fillRect/>
          </a:stretch>
        </p:blipFill>
        <p:spPr>
          <a:xfrm>
            <a:off x="8757074" y="1527489"/>
            <a:ext cx="2368801" cy="1184388"/>
          </a:xfrm>
          <a:prstGeom prst="rect">
            <a:avLst/>
          </a:prstGeom>
          <a:noFill/>
          <a:ln>
            <a:noFill/>
          </a:ln>
        </p:spPr>
      </p:pic>
      <p:pic>
        <p:nvPicPr>
          <p:cNvPr id="546" name="Google Shape;546;p48"/>
          <p:cNvPicPr preferRelativeResize="0"/>
          <p:nvPr/>
        </p:nvPicPr>
        <p:blipFill>
          <a:blip r:embed="rId4">
            <a:alphaModFix/>
          </a:blip>
          <a:stretch>
            <a:fillRect/>
          </a:stretch>
        </p:blipFill>
        <p:spPr>
          <a:xfrm>
            <a:off x="1002601" y="1734529"/>
            <a:ext cx="2368799" cy="770309"/>
          </a:xfrm>
          <a:prstGeom prst="rect">
            <a:avLst/>
          </a:prstGeom>
          <a:noFill/>
          <a:ln>
            <a:noFill/>
          </a:ln>
        </p:spPr>
      </p:pic>
      <p:pic>
        <p:nvPicPr>
          <p:cNvPr id="547" name="Google Shape;547;p48"/>
          <p:cNvPicPr preferRelativeResize="0"/>
          <p:nvPr/>
        </p:nvPicPr>
        <p:blipFill rotWithShape="1">
          <a:blip r:embed="rId5">
            <a:alphaModFix/>
          </a:blip>
          <a:srcRect b="22021" l="7107" r="6841" t="24553"/>
          <a:stretch/>
        </p:blipFill>
        <p:spPr>
          <a:xfrm>
            <a:off x="4879838" y="1384346"/>
            <a:ext cx="2368799" cy="1470674"/>
          </a:xfrm>
          <a:prstGeom prst="rect">
            <a:avLst/>
          </a:prstGeom>
          <a:noFill/>
          <a:ln>
            <a:noFill/>
          </a:ln>
        </p:spPr>
      </p:pic>
      <p:cxnSp>
        <p:nvCxnSpPr>
          <p:cNvPr id="548" name="Google Shape;548;p48"/>
          <p:cNvCxnSpPr/>
          <p:nvPr/>
        </p:nvCxnSpPr>
        <p:spPr>
          <a:xfrm rot="5400000">
            <a:off x="5744600" y="3638100"/>
            <a:ext cx="4516500" cy="9000"/>
          </a:xfrm>
          <a:prstGeom prst="straightConnector1">
            <a:avLst/>
          </a:prstGeom>
          <a:noFill/>
          <a:ln cap="flat" cmpd="sng" w="9525">
            <a:solidFill>
              <a:srgbClr val="B7B7B7"/>
            </a:solidFill>
            <a:prstDash val="dash"/>
            <a:round/>
            <a:headEnd len="med" w="med" type="none"/>
            <a:tailEnd len="med" w="med" type="none"/>
          </a:ln>
        </p:spPr>
      </p:cxnSp>
      <p:sp>
        <p:nvSpPr>
          <p:cNvPr id="549" name="Google Shape;549;p48"/>
          <p:cNvSpPr/>
          <p:nvPr/>
        </p:nvSpPr>
        <p:spPr>
          <a:xfrm>
            <a:off x="495300" y="3018920"/>
            <a:ext cx="3383400" cy="581700"/>
          </a:xfrm>
          <a:prstGeom prst="roundRect">
            <a:avLst>
              <a:gd fmla="val 16667" name="adj"/>
            </a:avLst>
          </a:prstGeom>
          <a:noFill/>
          <a:ln>
            <a:noFill/>
          </a:ln>
        </p:spPr>
        <p:txBody>
          <a:bodyPr anchorCtr="0" anchor="ctr" bIns="45700" lIns="45700" spcFirstLastPara="1" rIns="45700" wrap="square" tIns="45700">
            <a:noAutofit/>
          </a:bodyPr>
          <a:lstStyle/>
          <a:p>
            <a:pPr indent="0" lvl="0" marL="27432" marR="27432" rtl="0" algn="ctr">
              <a:lnSpc>
                <a:spcPct val="100000"/>
              </a:lnSpc>
              <a:spcBef>
                <a:spcPts val="0"/>
              </a:spcBef>
              <a:spcAft>
                <a:spcPts val="0"/>
              </a:spcAft>
              <a:buNone/>
            </a:pPr>
            <a:r>
              <a:rPr i="1" lang="en-US" sz="1500">
                <a:solidFill>
                  <a:schemeClr val="dk1"/>
                </a:solidFill>
              </a:rPr>
              <a:t>Fast fashion at an economical rate</a:t>
            </a:r>
            <a:endParaRPr i="1" sz="1500">
              <a:solidFill>
                <a:schemeClr val="accent3"/>
              </a:solidFill>
            </a:endParaRPr>
          </a:p>
        </p:txBody>
      </p:sp>
      <p:sp>
        <p:nvSpPr>
          <p:cNvPr id="550" name="Google Shape;550;p48"/>
          <p:cNvSpPr/>
          <p:nvPr/>
        </p:nvSpPr>
        <p:spPr>
          <a:xfrm>
            <a:off x="4372538" y="3018920"/>
            <a:ext cx="3383400" cy="581700"/>
          </a:xfrm>
          <a:prstGeom prst="roundRect">
            <a:avLst>
              <a:gd fmla="val 16667" name="adj"/>
            </a:avLst>
          </a:prstGeom>
          <a:noFill/>
          <a:ln>
            <a:noFill/>
          </a:ln>
        </p:spPr>
        <p:txBody>
          <a:bodyPr anchorCtr="0" anchor="ctr" bIns="45700" lIns="45700" spcFirstLastPara="1" rIns="45700" wrap="square" tIns="45700">
            <a:noAutofit/>
          </a:bodyPr>
          <a:lstStyle/>
          <a:p>
            <a:pPr indent="0" lvl="0" marL="27432" marR="27432" rtl="0" algn="ctr">
              <a:lnSpc>
                <a:spcPct val="90000"/>
              </a:lnSpc>
              <a:spcBef>
                <a:spcPts val="1000"/>
              </a:spcBef>
              <a:spcAft>
                <a:spcPts val="0"/>
              </a:spcAft>
              <a:buNone/>
            </a:pPr>
            <a:r>
              <a:rPr i="1" lang="en-US" sz="1500">
                <a:solidFill>
                  <a:schemeClr val="dk1"/>
                </a:solidFill>
              </a:rPr>
              <a:t>Mid-tier apparel brand focusing on classic</a:t>
            </a:r>
            <a:endParaRPr i="1" sz="1500">
              <a:solidFill>
                <a:schemeClr val="dk1"/>
              </a:solidFill>
            </a:endParaRPr>
          </a:p>
        </p:txBody>
      </p:sp>
      <p:sp>
        <p:nvSpPr>
          <p:cNvPr id="551" name="Google Shape;551;p48"/>
          <p:cNvSpPr/>
          <p:nvPr/>
        </p:nvSpPr>
        <p:spPr>
          <a:xfrm>
            <a:off x="8249775" y="3018920"/>
            <a:ext cx="3383400" cy="581700"/>
          </a:xfrm>
          <a:prstGeom prst="roundRect">
            <a:avLst>
              <a:gd fmla="val 16667" name="adj"/>
            </a:avLst>
          </a:prstGeom>
          <a:noFill/>
          <a:ln>
            <a:noFill/>
          </a:ln>
        </p:spPr>
        <p:txBody>
          <a:bodyPr anchorCtr="0" anchor="ctr" bIns="45700" lIns="45700" spcFirstLastPara="1" rIns="45700" wrap="square" tIns="45700">
            <a:noAutofit/>
          </a:bodyPr>
          <a:lstStyle/>
          <a:p>
            <a:pPr indent="0" lvl="0" marL="27432" marR="27432" rtl="0" algn="ctr">
              <a:lnSpc>
                <a:spcPct val="90000"/>
              </a:lnSpc>
              <a:spcBef>
                <a:spcPts val="1000"/>
              </a:spcBef>
              <a:spcAft>
                <a:spcPts val="0"/>
              </a:spcAft>
              <a:buNone/>
            </a:pPr>
            <a:r>
              <a:rPr i="1" lang="en-US" sz="1500">
                <a:solidFill>
                  <a:schemeClr val="dk1"/>
                </a:solidFill>
              </a:rPr>
              <a:t>Premium brand which needs creative touch</a:t>
            </a:r>
            <a:endParaRPr i="1" sz="1500">
              <a:solidFill>
                <a:schemeClr val="accent3"/>
              </a:solidFill>
            </a:endParaRPr>
          </a:p>
        </p:txBody>
      </p:sp>
      <p:sp>
        <p:nvSpPr>
          <p:cNvPr id="552" name="Google Shape;552;p48"/>
          <p:cNvSpPr/>
          <p:nvPr/>
        </p:nvSpPr>
        <p:spPr>
          <a:xfrm>
            <a:off x="495300" y="3626875"/>
            <a:ext cx="3383400" cy="2299500"/>
          </a:xfrm>
          <a:prstGeom prst="roundRect">
            <a:avLst>
              <a:gd fmla="val 16667" name="adj"/>
            </a:avLst>
          </a:prstGeom>
          <a:noFill/>
          <a:ln>
            <a:noFill/>
          </a:ln>
        </p:spPr>
        <p:txBody>
          <a:bodyPr anchorCtr="0" anchor="t" bIns="45700" lIns="45700" spcFirstLastPara="1" rIns="45700" wrap="square" tIns="45700">
            <a:noAutofit/>
          </a:bodyPr>
          <a:lstStyle/>
          <a:p>
            <a:pPr indent="-203200" lvl="0" marL="114300" marR="45720" rtl="0" algn="l">
              <a:lnSpc>
                <a:spcPct val="115000"/>
              </a:lnSpc>
              <a:spcBef>
                <a:spcPts val="1200"/>
              </a:spcBef>
              <a:spcAft>
                <a:spcPts val="0"/>
              </a:spcAft>
              <a:buClr>
                <a:schemeClr val="accent3"/>
              </a:buClr>
              <a:buSzPts val="1400"/>
              <a:buChar char="●"/>
            </a:pPr>
            <a:r>
              <a:rPr lang="en-US">
                <a:solidFill>
                  <a:schemeClr val="accent3"/>
                </a:solidFill>
              </a:rPr>
              <a:t>Data guides trend-driven, high-volume product lines, keeping Old Navy relevant to mass-market tastes </a:t>
            </a:r>
            <a:endParaRPr>
              <a:solidFill>
                <a:schemeClr val="accent3"/>
              </a:solidFill>
            </a:endParaRPr>
          </a:p>
        </p:txBody>
      </p:sp>
      <p:sp>
        <p:nvSpPr>
          <p:cNvPr id="553" name="Google Shape;553;p48"/>
          <p:cNvSpPr/>
          <p:nvPr/>
        </p:nvSpPr>
        <p:spPr>
          <a:xfrm>
            <a:off x="4372538" y="3626875"/>
            <a:ext cx="3383400" cy="2299500"/>
          </a:xfrm>
          <a:prstGeom prst="roundRect">
            <a:avLst>
              <a:gd fmla="val 16667" name="adj"/>
            </a:avLst>
          </a:prstGeom>
          <a:noFill/>
          <a:ln>
            <a:noFill/>
          </a:ln>
        </p:spPr>
        <p:txBody>
          <a:bodyPr anchorCtr="0" anchor="t" bIns="45700" lIns="45700" spcFirstLastPara="1" rIns="45700" wrap="square" tIns="45700">
            <a:noAutofit/>
          </a:bodyPr>
          <a:lstStyle/>
          <a:p>
            <a:pPr indent="-203200" lvl="0" marL="114300" marR="27432" rtl="0" algn="l">
              <a:lnSpc>
                <a:spcPct val="115000"/>
              </a:lnSpc>
              <a:spcBef>
                <a:spcPts val="1200"/>
              </a:spcBef>
              <a:spcAft>
                <a:spcPts val="0"/>
              </a:spcAft>
              <a:buClr>
                <a:schemeClr val="accent3"/>
              </a:buClr>
              <a:buSzPts val="1400"/>
              <a:buChar char="●"/>
            </a:pPr>
            <a:r>
              <a:rPr lang="en-US">
                <a:solidFill>
                  <a:schemeClr val="accent3"/>
                </a:solidFill>
              </a:rPr>
              <a:t>The creative director plays a key role in blending timeless styles with fashion trends, and ensuring brand consistency across both digital and physical platforms.</a:t>
            </a:r>
            <a:endParaRPr>
              <a:solidFill>
                <a:schemeClr val="accent3"/>
              </a:solidFill>
            </a:endParaRPr>
          </a:p>
          <a:p>
            <a:pPr indent="-203200" lvl="0" marL="114300" marR="27432" rtl="0" algn="l">
              <a:lnSpc>
                <a:spcPct val="115000"/>
              </a:lnSpc>
              <a:spcBef>
                <a:spcPts val="0"/>
              </a:spcBef>
              <a:spcAft>
                <a:spcPts val="0"/>
              </a:spcAft>
              <a:buClr>
                <a:schemeClr val="accent3"/>
              </a:buClr>
              <a:buSzPts val="1400"/>
              <a:buChar char="●"/>
            </a:pPr>
            <a:r>
              <a:rPr lang="en-US">
                <a:solidFill>
                  <a:schemeClr val="accent3"/>
                </a:solidFill>
              </a:rPr>
              <a:t>Big data primarily drives operational decisions like pricing and stock management.</a:t>
            </a:r>
            <a:endParaRPr>
              <a:solidFill>
                <a:schemeClr val="accent3"/>
              </a:solidFill>
            </a:endParaRPr>
          </a:p>
        </p:txBody>
      </p:sp>
      <p:sp>
        <p:nvSpPr>
          <p:cNvPr id="554" name="Google Shape;554;p48"/>
          <p:cNvSpPr/>
          <p:nvPr/>
        </p:nvSpPr>
        <p:spPr>
          <a:xfrm>
            <a:off x="8249775" y="3626875"/>
            <a:ext cx="3383400" cy="2299500"/>
          </a:xfrm>
          <a:prstGeom prst="roundRect">
            <a:avLst>
              <a:gd fmla="val 16667" name="adj"/>
            </a:avLst>
          </a:prstGeom>
          <a:noFill/>
          <a:ln>
            <a:noFill/>
          </a:ln>
        </p:spPr>
        <p:txBody>
          <a:bodyPr anchorCtr="0" anchor="t" bIns="45700" lIns="45700" spcFirstLastPara="1" rIns="45700" wrap="square" tIns="45700">
            <a:noAutofit/>
          </a:bodyPr>
          <a:lstStyle/>
          <a:p>
            <a:pPr indent="-203200" lvl="0" marL="114300" marR="27432" rtl="0" algn="l">
              <a:lnSpc>
                <a:spcPct val="115000"/>
              </a:lnSpc>
              <a:spcBef>
                <a:spcPts val="1200"/>
              </a:spcBef>
              <a:spcAft>
                <a:spcPts val="0"/>
              </a:spcAft>
              <a:buClr>
                <a:schemeClr val="accent3"/>
              </a:buClr>
              <a:buSzPts val="1400"/>
              <a:buChar char="●"/>
            </a:pPr>
            <a:r>
              <a:rPr lang="en-US">
                <a:solidFill>
                  <a:schemeClr val="accent3"/>
                </a:solidFill>
              </a:rPr>
              <a:t>A creative director is vital for Banana Republic's luxury market, as big data can't fully capture the brand image, exclusivity, and aesthetic refinement. </a:t>
            </a:r>
            <a:endParaRPr>
              <a:solidFill>
                <a:schemeClr val="accent3"/>
              </a:solidFill>
            </a:endParaRPr>
          </a:p>
          <a:p>
            <a:pPr indent="-203200" lvl="0" marL="114300" marR="27432" rtl="0" algn="l">
              <a:lnSpc>
                <a:spcPct val="115000"/>
              </a:lnSpc>
              <a:spcBef>
                <a:spcPts val="0"/>
              </a:spcBef>
              <a:spcAft>
                <a:spcPts val="0"/>
              </a:spcAft>
              <a:buClr>
                <a:schemeClr val="accent3"/>
              </a:buClr>
              <a:buSzPts val="1400"/>
              <a:buChar char="●"/>
            </a:pPr>
            <a:r>
              <a:rPr lang="en-US">
                <a:solidFill>
                  <a:schemeClr val="accent3"/>
                </a:solidFill>
              </a:rPr>
              <a:t>While creative vision remains irreplaceable, data aids customer insights and marketing</a:t>
            </a:r>
            <a:endParaRPr>
              <a:solidFill>
                <a:schemeClr val="accent3"/>
              </a:solidFill>
            </a:endParaRPr>
          </a:p>
        </p:txBody>
      </p:sp>
      <p:cxnSp>
        <p:nvCxnSpPr>
          <p:cNvPr id="555" name="Google Shape;555;p48"/>
          <p:cNvCxnSpPr/>
          <p:nvPr/>
        </p:nvCxnSpPr>
        <p:spPr>
          <a:xfrm rot="5400000">
            <a:off x="1867375" y="3720870"/>
            <a:ext cx="4516500" cy="9000"/>
          </a:xfrm>
          <a:prstGeom prst="straightConnector1">
            <a:avLst/>
          </a:prstGeom>
          <a:noFill/>
          <a:ln cap="flat" cmpd="sng" w="9525">
            <a:solidFill>
              <a:srgbClr val="B7B7B7"/>
            </a:solidFill>
            <a:prstDash val="dash"/>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9"/>
          <p:cNvSpPr txBox="1"/>
          <p:nvPr>
            <p:ph type="title"/>
          </p:nvPr>
        </p:nvSpPr>
        <p:spPr>
          <a:xfrm>
            <a:off x="817545" y="1354655"/>
            <a:ext cx="79815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6400"/>
              <a:t>Thank You</a:t>
            </a:r>
            <a:endParaRPr sz="6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0"/>
          <p:cNvSpPr txBox="1"/>
          <p:nvPr>
            <p:ph type="title"/>
          </p:nvPr>
        </p:nvSpPr>
        <p:spPr>
          <a:xfrm>
            <a:off x="817545" y="1354655"/>
            <a:ext cx="79815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6400"/>
              <a:t>Appendix</a:t>
            </a:r>
            <a:endParaRPr sz="6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1"/>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51"/>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40740"/>
              <a:buFont typeface="Arial"/>
              <a:buNone/>
            </a:pPr>
            <a:r>
              <a:rPr lang="en-US"/>
              <a:t>Data Sources</a:t>
            </a:r>
            <a:endParaRPr sz="2700"/>
          </a:p>
        </p:txBody>
      </p:sp>
      <p:sp>
        <p:nvSpPr>
          <p:cNvPr id="575" name="Google Shape;575;p51"/>
          <p:cNvSpPr txBox="1"/>
          <p:nvPr/>
        </p:nvSpPr>
        <p:spPr>
          <a:xfrm>
            <a:off x="614700" y="1229400"/>
            <a:ext cx="11049900" cy="45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10K Filing for Gap Inc. - </a:t>
            </a:r>
            <a:r>
              <a:rPr lang="en-US" sz="1200" u="sng">
                <a:solidFill>
                  <a:schemeClr val="hlink"/>
                </a:solidFill>
                <a:hlinkClick r:id="rId3"/>
              </a:rPr>
              <a:t>c.gov/Archives/edgar/data/39911/000003991119000023/fy201810-k.htm</a:t>
            </a:r>
            <a:endParaRPr sz="1200">
              <a:solidFill>
                <a:schemeClr val="dk1"/>
              </a:solidFill>
            </a:endParaRPr>
          </a:p>
          <a:p>
            <a:pPr indent="0" lvl="0" marL="0" rtl="0" algn="l">
              <a:spcBef>
                <a:spcPts val="0"/>
              </a:spcBef>
              <a:spcAft>
                <a:spcPts val="0"/>
              </a:spcAft>
              <a:buNone/>
            </a:pPr>
            <a:r>
              <a:rPr lang="en-US" sz="1200">
                <a:solidFill>
                  <a:schemeClr val="dk1"/>
                </a:solidFill>
              </a:rPr>
              <a:t>Reddit Link for Sentiment Analysis - </a:t>
            </a:r>
            <a:r>
              <a:rPr lang="en-US" sz="1200" u="sng">
                <a:solidFill>
                  <a:schemeClr val="hlink"/>
                </a:solidFill>
                <a:hlinkClick r:id="rId4"/>
              </a:rPr>
              <a:t>https://www.reddit.com/r/malefashionadvice/comments/dtotnr/the_gap_ceo_is_leaving_the_companys_stock_lost/?sort=top</a:t>
            </a:r>
            <a:endParaRPr sz="1200">
              <a:solidFill>
                <a:schemeClr val="dk1"/>
              </a:solidFill>
            </a:endParaRPr>
          </a:p>
          <a:p>
            <a:pPr indent="0" lvl="0" marL="0" rtl="0" algn="l">
              <a:spcBef>
                <a:spcPts val="0"/>
              </a:spcBef>
              <a:spcAft>
                <a:spcPts val="0"/>
              </a:spcAft>
              <a:buNone/>
            </a:pPr>
            <a:r>
              <a:rPr lang="en-US" sz="1200">
                <a:solidFill>
                  <a:schemeClr val="dk1"/>
                </a:solidFill>
              </a:rPr>
              <a:t>Link to Macy’s - </a:t>
            </a:r>
            <a:r>
              <a:rPr lang="en-US" sz="1200" u="sng">
                <a:solidFill>
                  <a:schemeClr val="hlink"/>
                </a:solidFill>
                <a:hlinkClick r:id="rId5"/>
              </a:rPr>
              <a:t>https://www.macys.com/shop/womens-clothing/new-womens-clothing/Product_department,Sortby/Jackets,BEST_SELLERS?id=68514</a:t>
            </a:r>
            <a:endParaRPr sz="1200">
              <a:solidFill>
                <a:schemeClr val="dk1"/>
              </a:solidFill>
            </a:endParaRPr>
          </a:p>
          <a:p>
            <a:pPr indent="0" lvl="0" marL="0" rtl="0" algn="l">
              <a:spcBef>
                <a:spcPts val="0"/>
              </a:spcBef>
              <a:spcAft>
                <a:spcPts val="0"/>
              </a:spcAft>
              <a:buNone/>
            </a:pPr>
            <a:r>
              <a:rPr lang="en-US" sz="1200">
                <a:solidFill>
                  <a:schemeClr val="dk1"/>
                </a:solidFill>
              </a:rPr>
              <a:t>Amazon link - </a:t>
            </a:r>
            <a:r>
              <a:rPr lang="en-US" sz="1200" u="sng">
                <a:solidFill>
                  <a:schemeClr val="hlink"/>
                </a:solidFill>
                <a:hlinkClick r:id="rId6"/>
              </a:rPr>
              <a:t>https://www.amazon.com/s?k=sweatshirts+for+men</a:t>
            </a:r>
            <a:endParaRPr sz="1200">
              <a:solidFill>
                <a:schemeClr val="dk1"/>
              </a:solidFill>
            </a:endParaRPr>
          </a:p>
          <a:p>
            <a:pPr indent="0" lvl="0" marL="0" rtl="0" algn="l">
              <a:spcBef>
                <a:spcPts val="0"/>
              </a:spcBef>
              <a:spcAft>
                <a:spcPts val="0"/>
              </a:spcAft>
              <a:buNone/>
            </a:pPr>
            <a:r>
              <a:rPr lang="en-US" sz="1200">
                <a:solidFill>
                  <a:schemeClr val="dk1"/>
                </a:solidFill>
              </a:rPr>
              <a:t>Harpers Bazaar - </a:t>
            </a:r>
            <a:r>
              <a:rPr lang="en-US" sz="1200" u="sng">
                <a:solidFill>
                  <a:schemeClr val="dk1"/>
                </a:solidFill>
                <a:hlinkClick r:id="rId7">
                  <a:extLst>
                    <a:ext uri="{A12FA001-AC4F-418D-AE19-62706E023703}">
                      <ahyp:hlinkClr val="tx"/>
                    </a:ext>
                  </a:extLst>
                </a:hlinkClick>
              </a:rPr>
              <a:t>https://www.harpersbazaar.com/fashion/trends/a46826009/fall-2024-trends/</a:t>
            </a:r>
            <a:endParaRPr sz="1200">
              <a:solidFill>
                <a:schemeClr val="dk1"/>
              </a:solidFill>
            </a:endParaRPr>
          </a:p>
          <a:p>
            <a:pPr indent="0" lvl="0" marL="0" rtl="0" algn="l">
              <a:spcBef>
                <a:spcPts val="0"/>
              </a:spcBef>
              <a:spcAft>
                <a:spcPts val="0"/>
              </a:spcAft>
              <a:buNone/>
            </a:pPr>
            <a:r>
              <a:rPr lang="en-US" sz="1200">
                <a:solidFill>
                  <a:schemeClr val="dk1"/>
                </a:solidFill>
              </a:rPr>
              <a:t>Vogue Magazine- </a:t>
            </a:r>
            <a:r>
              <a:rPr lang="en-US" sz="1200" u="sng">
                <a:solidFill>
                  <a:schemeClr val="dk1"/>
                </a:solidFill>
                <a:hlinkClick r:id="rId8">
                  <a:extLst>
                    <a:ext uri="{A12FA001-AC4F-418D-AE19-62706E023703}">
                      <ahyp:hlinkClr val="tx"/>
                    </a:ext>
                  </a:extLst>
                </a:hlinkClick>
              </a:rPr>
              <a:t>https://www.vogue.com/article/fall-shopping-list-editor-picks-2024</a:t>
            </a:r>
            <a:endParaRPr sz="1200">
              <a:solidFill>
                <a:schemeClr val="dk1"/>
              </a:solidFill>
            </a:endParaRPr>
          </a:p>
          <a:p>
            <a:pPr indent="0" lvl="0" marL="0" rtl="0" algn="l">
              <a:spcBef>
                <a:spcPts val="0"/>
              </a:spcBef>
              <a:spcAft>
                <a:spcPts val="0"/>
              </a:spcAft>
              <a:buNone/>
            </a:pPr>
            <a:r>
              <a:rPr lang="en-US" sz="1200">
                <a:solidFill>
                  <a:schemeClr val="dk1"/>
                </a:solidFill>
              </a:rPr>
              <a:t>Market size of retail clothing in the US - </a:t>
            </a:r>
            <a:r>
              <a:rPr lang="en-US" sz="1200" u="sng">
                <a:solidFill>
                  <a:schemeClr val="hlink"/>
                </a:solidFill>
                <a:hlinkClick r:id="rId9"/>
              </a:rPr>
              <a:t>https://www.globaldata.com/data-insights/retail-and-wholesale/market-size-of-retail-clothing-in-us/</a:t>
            </a:r>
            <a:endParaRPr sz="1200">
              <a:solidFill>
                <a:schemeClr val="dk1"/>
              </a:solidFill>
            </a:endParaRPr>
          </a:p>
          <a:p>
            <a:pPr indent="0" lvl="0" marL="0" rtl="0" algn="l">
              <a:spcBef>
                <a:spcPts val="0"/>
              </a:spcBef>
              <a:spcAft>
                <a:spcPts val="0"/>
              </a:spcAft>
              <a:buNone/>
            </a:pPr>
            <a:r>
              <a:rPr lang="en-US" sz="1200">
                <a:solidFill>
                  <a:schemeClr val="dk1"/>
                </a:solidFill>
              </a:rPr>
              <a:t>Elle Magazine - </a:t>
            </a:r>
            <a:r>
              <a:rPr lang="en-US" sz="1200" u="sng">
                <a:solidFill>
                  <a:schemeClr val="hlink"/>
                </a:solidFill>
                <a:hlinkClick r:id="rId10"/>
              </a:rPr>
              <a:t>https://www.elle.com/fashion/trend-reports/a46805342/fall-2024-fashion-trends/</a:t>
            </a:r>
            <a:endParaRPr sz="1200">
              <a:solidFill>
                <a:schemeClr val="dk1"/>
              </a:solidFill>
            </a:endParaRPr>
          </a:p>
          <a:p>
            <a:pPr indent="0" lvl="0" marL="0" rtl="0" algn="l">
              <a:spcBef>
                <a:spcPts val="0"/>
              </a:spcBef>
              <a:spcAft>
                <a:spcPts val="0"/>
              </a:spcAft>
              <a:buNone/>
            </a:pPr>
            <a:r>
              <a:rPr lang="en-US" sz="1200">
                <a:solidFill>
                  <a:schemeClr val="dk1"/>
                </a:solidFill>
              </a:rPr>
              <a:t>Google Trends - https://trends.google.com/trends/explore?date=today%203-m&amp;geo=US&amp;q=denim&amp;hl=en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2"/>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Web Scraping - Macy’s</a:t>
            </a:r>
            <a:endParaRPr/>
          </a:p>
        </p:txBody>
      </p:sp>
      <p:sp>
        <p:nvSpPr>
          <p:cNvPr id="582" name="Google Shape;582;p52"/>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3" name="Google Shape;583;p52"/>
          <p:cNvPicPr preferRelativeResize="0"/>
          <p:nvPr/>
        </p:nvPicPr>
        <p:blipFill>
          <a:blip r:embed="rId3">
            <a:alphaModFix/>
          </a:blip>
          <a:stretch>
            <a:fillRect/>
          </a:stretch>
        </p:blipFill>
        <p:spPr>
          <a:xfrm>
            <a:off x="495300" y="1474500"/>
            <a:ext cx="10458450" cy="413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3"/>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Web Scraping - Reddit</a:t>
            </a:r>
            <a:endParaRPr/>
          </a:p>
        </p:txBody>
      </p:sp>
      <p:sp>
        <p:nvSpPr>
          <p:cNvPr id="590" name="Google Shape;590;p53"/>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1" name="Google Shape;591;p53"/>
          <p:cNvPicPr preferRelativeResize="0"/>
          <p:nvPr/>
        </p:nvPicPr>
        <p:blipFill>
          <a:blip r:embed="rId3">
            <a:alphaModFix/>
          </a:blip>
          <a:stretch>
            <a:fillRect/>
          </a:stretch>
        </p:blipFill>
        <p:spPr>
          <a:xfrm>
            <a:off x="152400" y="1126304"/>
            <a:ext cx="11887200" cy="2819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4"/>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Web Scraping - 10K Filings</a:t>
            </a:r>
            <a:endParaRPr/>
          </a:p>
        </p:txBody>
      </p:sp>
      <p:sp>
        <p:nvSpPr>
          <p:cNvPr id="598" name="Google Shape;598;p54"/>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9" name="Google Shape;599;p54"/>
          <p:cNvPicPr preferRelativeResize="0"/>
          <p:nvPr/>
        </p:nvPicPr>
        <p:blipFill>
          <a:blip r:embed="rId3">
            <a:alphaModFix/>
          </a:blip>
          <a:stretch>
            <a:fillRect/>
          </a:stretch>
        </p:blipFill>
        <p:spPr>
          <a:xfrm>
            <a:off x="152400" y="1126304"/>
            <a:ext cx="11887200" cy="155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468086" y="385004"/>
            <a:ext cx="11266800" cy="588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700"/>
              <a:t>Peck envisioned ‘Product 3.0’ using Big Data</a:t>
            </a:r>
            <a:endParaRPr sz="2700"/>
          </a:p>
        </p:txBody>
      </p:sp>
      <p:sp>
        <p:nvSpPr>
          <p:cNvPr id="314" name="Google Shape;314;p31"/>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5" name="Google Shape;315;p31"/>
          <p:cNvPicPr preferRelativeResize="0"/>
          <p:nvPr/>
        </p:nvPicPr>
        <p:blipFill>
          <a:blip r:embed="rId3">
            <a:alphaModFix/>
          </a:blip>
          <a:stretch>
            <a:fillRect/>
          </a:stretch>
        </p:blipFill>
        <p:spPr>
          <a:xfrm>
            <a:off x="3088200" y="1419475"/>
            <a:ext cx="8987726" cy="4820825"/>
          </a:xfrm>
          <a:prstGeom prst="rect">
            <a:avLst/>
          </a:prstGeom>
          <a:noFill/>
          <a:ln>
            <a:noFill/>
          </a:ln>
        </p:spPr>
      </p:pic>
      <p:sp>
        <p:nvSpPr>
          <p:cNvPr id="316" name="Google Shape;316;p31"/>
          <p:cNvSpPr/>
          <p:nvPr/>
        </p:nvSpPr>
        <p:spPr>
          <a:xfrm>
            <a:off x="-14575" y="2353277"/>
            <a:ext cx="2272500" cy="1779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7" name="Google Shape;317;p31"/>
          <p:cNvGrpSpPr/>
          <p:nvPr/>
        </p:nvGrpSpPr>
        <p:grpSpPr>
          <a:xfrm rot="10800000">
            <a:off x="2208594" y="2353247"/>
            <a:ext cx="99062" cy="549086"/>
            <a:chOff x="2070100" y="2563700"/>
            <a:chExt cx="92400" cy="411825"/>
          </a:xfrm>
        </p:grpSpPr>
        <p:cxnSp>
          <p:nvCxnSpPr>
            <p:cNvPr id="318" name="Google Shape;318;p3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9" name="Google Shape;319;p31"/>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0" name="Google Shape;320;p31"/>
          <p:cNvSpPr txBox="1"/>
          <p:nvPr/>
        </p:nvSpPr>
        <p:spPr>
          <a:xfrm>
            <a:off x="1508314" y="1850775"/>
            <a:ext cx="799500" cy="4953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2015</a:t>
            </a:r>
            <a:endParaRPr b="1" sz="1600">
              <a:latin typeface="Roboto"/>
              <a:ea typeface="Roboto"/>
              <a:cs typeface="Roboto"/>
              <a:sym typeface="Roboto"/>
            </a:endParaRPr>
          </a:p>
        </p:txBody>
      </p:sp>
      <p:sp>
        <p:nvSpPr>
          <p:cNvPr id="321" name="Google Shape;321;p31"/>
          <p:cNvSpPr txBox="1"/>
          <p:nvPr/>
        </p:nvSpPr>
        <p:spPr>
          <a:xfrm>
            <a:off x="1" y="2917950"/>
            <a:ext cx="3088200" cy="125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US" sz="1800">
                <a:latin typeface="Roboto"/>
                <a:ea typeface="Roboto"/>
                <a:cs typeface="Roboto"/>
                <a:sym typeface="Roboto"/>
              </a:rPr>
              <a:t>Art Peck fires creative directors and moves to a completely data driven approach</a:t>
            </a:r>
            <a:endParaRPr b="1"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468086" y="385004"/>
            <a:ext cx="11266800" cy="58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700"/>
              <a:t>We aim to address</a:t>
            </a:r>
            <a:r>
              <a:rPr lang="en-US" sz="2700"/>
              <a:t> the following…</a:t>
            </a:r>
            <a:endParaRPr sz="2700"/>
          </a:p>
        </p:txBody>
      </p:sp>
      <p:sp>
        <p:nvSpPr>
          <p:cNvPr id="328" name="Google Shape;328;p32"/>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2"/>
          <p:cNvSpPr/>
          <p:nvPr/>
        </p:nvSpPr>
        <p:spPr>
          <a:xfrm>
            <a:off x="495300" y="2353675"/>
            <a:ext cx="3657600" cy="2868300"/>
          </a:xfrm>
          <a:prstGeom prst="roundRect">
            <a:avLst>
              <a:gd fmla="val 16667" name="adj"/>
            </a:avLst>
          </a:prstGeom>
          <a:noFill/>
          <a:ln>
            <a:noFill/>
          </a:ln>
        </p:spPr>
        <p:txBody>
          <a:bodyPr anchorCtr="0" anchor="t" bIns="91425" lIns="91425" spcFirstLastPara="1" rIns="91425" wrap="square" tIns="365750">
            <a:noAutofit/>
          </a:bodyPr>
          <a:lstStyle/>
          <a:p>
            <a:pPr indent="0" lvl="0" marL="0" rtl="0" algn="ctr">
              <a:lnSpc>
                <a:spcPct val="90000"/>
              </a:lnSpc>
              <a:spcBef>
                <a:spcPts val="1000"/>
              </a:spcBef>
              <a:spcAft>
                <a:spcPts val="0"/>
              </a:spcAft>
              <a:buClr>
                <a:schemeClr val="dk1"/>
              </a:buClr>
              <a:buSzPts val="1100"/>
              <a:buFont typeface="Arial"/>
              <a:buNone/>
            </a:pPr>
            <a:r>
              <a:rPr lang="en-US" sz="2700">
                <a:solidFill>
                  <a:schemeClr val="dk1"/>
                </a:solidFill>
              </a:rPr>
              <a:t>Was replacing creative directors beneficial for GAP?</a:t>
            </a:r>
            <a:endParaRPr sz="2700"/>
          </a:p>
        </p:txBody>
      </p:sp>
      <p:sp>
        <p:nvSpPr>
          <p:cNvPr id="330" name="Google Shape;330;p32"/>
          <p:cNvSpPr/>
          <p:nvPr/>
        </p:nvSpPr>
        <p:spPr>
          <a:xfrm>
            <a:off x="4280850" y="2353675"/>
            <a:ext cx="3657600" cy="2868300"/>
          </a:xfrm>
          <a:prstGeom prst="roundRect">
            <a:avLst>
              <a:gd fmla="val 16667" name="adj"/>
            </a:avLst>
          </a:prstGeom>
          <a:noFill/>
          <a:ln>
            <a:noFill/>
          </a:ln>
        </p:spPr>
        <p:txBody>
          <a:bodyPr anchorCtr="0" anchor="t" bIns="91425" lIns="91425" spcFirstLastPara="1" rIns="91425" wrap="square" tIns="365750">
            <a:noAutofit/>
          </a:bodyPr>
          <a:lstStyle/>
          <a:p>
            <a:pPr indent="0" lvl="0" marL="0" rtl="0" algn="ctr">
              <a:lnSpc>
                <a:spcPct val="90000"/>
              </a:lnSpc>
              <a:spcBef>
                <a:spcPts val="1000"/>
              </a:spcBef>
              <a:spcAft>
                <a:spcPts val="0"/>
              </a:spcAft>
              <a:buClr>
                <a:schemeClr val="dk1"/>
              </a:buClr>
              <a:buSzPts val="1100"/>
              <a:buFont typeface="Arial"/>
              <a:buNone/>
            </a:pPr>
            <a:r>
              <a:rPr lang="en-US" sz="2700">
                <a:solidFill>
                  <a:schemeClr val="dk1"/>
                </a:solidFill>
              </a:rPr>
              <a:t>How to design a data-driven analytical approach for creative design in the modern age?</a:t>
            </a:r>
            <a:endParaRPr sz="2700"/>
          </a:p>
        </p:txBody>
      </p:sp>
      <p:sp>
        <p:nvSpPr>
          <p:cNvPr id="331" name="Google Shape;331;p32"/>
          <p:cNvSpPr/>
          <p:nvPr/>
        </p:nvSpPr>
        <p:spPr>
          <a:xfrm>
            <a:off x="8066400" y="2353675"/>
            <a:ext cx="3657600" cy="2868300"/>
          </a:xfrm>
          <a:prstGeom prst="roundRect">
            <a:avLst>
              <a:gd fmla="val 16667" name="adj"/>
            </a:avLst>
          </a:prstGeom>
          <a:noFill/>
          <a:ln>
            <a:noFill/>
          </a:ln>
        </p:spPr>
        <p:txBody>
          <a:bodyPr anchorCtr="0" anchor="t" bIns="91425" lIns="91425" spcFirstLastPara="1" rIns="91425" wrap="square" tIns="365750">
            <a:noAutofit/>
          </a:bodyPr>
          <a:lstStyle/>
          <a:p>
            <a:pPr indent="0" lvl="0" marL="0" rtl="0" algn="ctr">
              <a:lnSpc>
                <a:spcPct val="90000"/>
              </a:lnSpc>
              <a:spcBef>
                <a:spcPts val="1000"/>
              </a:spcBef>
              <a:spcAft>
                <a:spcPts val="0"/>
              </a:spcAft>
              <a:buClr>
                <a:schemeClr val="dk1"/>
              </a:buClr>
              <a:buSzPts val="1100"/>
              <a:buFont typeface="Arial"/>
              <a:buNone/>
            </a:pPr>
            <a:r>
              <a:rPr lang="en-US" sz="2700">
                <a:solidFill>
                  <a:schemeClr val="dk1"/>
                </a:solidFill>
              </a:rPr>
              <a:t>How GAP can balance Science and Art in Marketing?</a:t>
            </a:r>
            <a:endParaRPr sz="2700"/>
          </a:p>
        </p:txBody>
      </p:sp>
      <p:pic>
        <p:nvPicPr>
          <p:cNvPr id="332" name="Google Shape;332;p32"/>
          <p:cNvPicPr preferRelativeResize="0"/>
          <p:nvPr/>
        </p:nvPicPr>
        <p:blipFill>
          <a:blip r:embed="rId3">
            <a:alphaModFix/>
          </a:blip>
          <a:stretch>
            <a:fillRect/>
          </a:stretch>
        </p:blipFill>
        <p:spPr>
          <a:xfrm>
            <a:off x="9438000" y="1562100"/>
            <a:ext cx="914400" cy="914400"/>
          </a:xfrm>
          <a:prstGeom prst="rect">
            <a:avLst/>
          </a:prstGeom>
          <a:noFill/>
          <a:ln>
            <a:noFill/>
          </a:ln>
        </p:spPr>
      </p:pic>
      <p:pic>
        <p:nvPicPr>
          <p:cNvPr id="333" name="Google Shape;333;p32"/>
          <p:cNvPicPr preferRelativeResize="0"/>
          <p:nvPr/>
        </p:nvPicPr>
        <p:blipFill>
          <a:blip r:embed="rId4">
            <a:alphaModFix/>
          </a:blip>
          <a:stretch>
            <a:fillRect/>
          </a:stretch>
        </p:blipFill>
        <p:spPr>
          <a:xfrm>
            <a:off x="1866900" y="1562100"/>
            <a:ext cx="914400" cy="914400"/>
          </a:xfrm>
          <a:prstGeom prst="rect">
            <a:avLst/>
          </a:prstGeom>
          <a:noFill/>
          <a:ln>
            <a:noFill/>
          </a:ln>
        </p:spPr>
      </p:pic>
      <p:pic>
        <p:nvPicPr>
          <p:cNvPr id="334" name="Google Shape;334;p32"/>
          <p:cNvPicPr preferRelativeResize="0"/>
          <p:nvPr/>
        </p:nvPicPr>
        <p:blipFill>
          <a:blip r:embed="rId5">
            <a:alphaModFix/>
          </a:blip>
          <a:stretch>
            <a:fillRect/>
          </a:stretch>
        </p:blipFill>
        <p:spPr>
          <a:xfrm>
            <a:off x="5652450" y="1562100"/>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817545" y="1354655"/>
            <a:ext cx="7981500" cy="71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6400"/>
              <a:t>Our Approach</a:t>
            </a:r>
            <a:endParaRPr sz="6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415600" y="620967"/>
            <a:ext cx="11360700" cy="763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i="0" lang="en-US" sz="2700"/>
              <a:t>There are several approaches we can take with Big Data, we limited the presentation to a few of them</a:t>
            </a:r>
            <a:endParaRPr sz="2700"/>
          </a:p>
        </p:txBody>
      </p:sp>
      <p:sp>
        <p:nvSpPr>
          <p:cNvPr id="346" name="Google Shape;346;p34"/>
          <p:cNvSpPr/>
          <p:nvPr/>
        </p:nvSpPr>
        <p:spPr>
          <a:xfrm>
            <a:off x="607850" y="2200927"/>
            <a:ext cx="3129300" cy="914400"/>
          </a:xfrm>
          <a:prstGeom prst="roundRect">
            <a:avLst>
              <a:gd fmla="val 16667" name="adj"/>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solidFill>
                  <a:schemeClr val="dk1"/>
                </a:solidFill>
              </a:rPr>
              <a:t>Changing Consumer Preferences</a:t>
            </a:r>
            <a:endParaRPr sz="1800">
              <a:solidFill>
                <a:schemeClr val="dk1"/>
              </a:solidFill>
            </a:endParaRPr>
          </a:p>
          <a:p>
            <a:pPr indent="0" lvl="0" marL="0" rtl="0" algn="l">
              <a:lnSpc>
                <a:spcPct val="100000"/>
              </a:lnSpc>
              <a:spcBef>
                <a:spcPts val="0"/>
              </a:spcBef>
              <a:spcAft>
                <a:spcPts val="0"/>
              </a:spcAft>
              <a:buNone/>
            </a:pPr>
            <a:r>
              <a:rPr i="1" lang="en-US" sz="1500">
                <a:solidFill>
                  <a:schemeClr val="accent3"/>
                </a:solidFill>
              </a:rPr>
              <a:t>Sustainability, Personalization</a:t>
            </a:r>
            <a:endParaRPr sz="1800">
              <a:solidFill>
                <a:schemeClr val="accent3"/>
              </a:solidFill>
            </a:endParaRPr>
          </a:p>
        </p:txBody>
      </p:sp>
      <p:sp>
        <p:nvSpPr>
          <p:cNvPr id="347" name="Google Shape;347;p34"/>
          <p:cNvSpPr/>
          <p:nvPr/>
        </p:nvSpPr>
        <p:spPr>
          <a:xfrm>
            <a:off x="288100" y="2239468"/>
            <a:ext cx="359400" cy="3651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US"/>
              <a:t>1</a:t>
            </a:r>
            <a:endParaRPr/>
          </a:p>
        </p:txBody>
      </p:sp>
      <p:sp>
        <p:nvSpPr>
          <p:cNvPr id="348" name="Google Shape;348;p34"/>
          <p:cNvSpPr/>
          <p:nvPr/>
        </p:nvSpPr>
        <p:spPr>
          <a:xfrm>
            <a:off x="607850" y="3380306"/>
            <a:ext cx="3129300" cy="1148100"/>
          </a:xfrm>
          <a:prstGeom prst="roundRect">
            <a:avLst>
              <a:gd fmla="val 16667" name="adj"/>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800">
                <a:solidFill>
                  <a:schemeClr val="dk1"/>
                </a:solidFill>
              </a:rPr>
              <a:t>Competition</a:t>
            </a:r>
            <a:r>
              <a:rPr lang="en-US" sz="1800">
                <a:solidFill>
                  <a:schemeClr val="dk1"/>
                </a:solidFill>
              </a:rPr>
              <a:t> &amp; Discounting</a:t>
            </a:r>
            <a:endParaRPr sz="1800">
              <a:solidFill>
                <a:schemeClr val="dk1"/>
              </a:solidFill>
            </a:endParaRPr>
          </a:p>
          <a:p>
            <a:pPr indent="0" lvl="0" marL="0" rtl="0" algn="l">
              <a:lnSpc>
                <a:spcPct val="90000"/>
              </a:lnSpc>
              <a:spcBef>
                <a:spcPts val="1000"/>
              </a:spcBef>
              <a:spcAft>
                <a:spcPts val="0"/>
              </a:spcAft>
              <a:buNone/>
            </a:pPr>
            <a:r>
              <a:rPr i="1" lang="en-US" sz="1500">
                <a:solidFill>
                  <a:schemeClr val="accent3"/>
                </a:solidFill>
              </a:rPr>
              <a:t>Overcrowded Segment, E-Commerce, Fast Fashion</a:t>
            </a:r>
            <a:endParaRPr i="1" sz="1500">
              <a:solidFill>
                <a:schemeClr val="accent3"/>
              </a:solidFill>
            </a:endParaRPr>
          </a:p>
        </p:txBody>
      </p:sp>
      <p:sp>
        <p:nvSpPr>
          <p:cNvPr id="349" name="Google Shape;349;p34"/>
          <p:cNvSpPr/>
          <p:nvPr/>
        </p:nvSpPr>
        <p:spPr>
          <a:xfrm>
            <a:off x="288100" y="3529523"/>
            <a:ext cx="359400" cy="3651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US"/>
              <a:t>2</a:t>
            </a:r>
            <a:endParaRPr/>
          </a:p>
        </p:txBody>
      </p:sp>
      <p:sp>
        <p:nvSpPr>
          <p:cNvPr id="350" name="Google Shape;350;p34"/>
          <p:cNvSpPr/>
          <p:nvPr/>
        </p:nvSpPr>
        <p:spPr>
          <a:xfrm>
            <a:off x="607850" y="4815837"/>
            <a:ext cx="3129300" cy="914400"/>
          </a:xfrm>
          <a:prstGeom prst="roundRect">
            <a:avLst>
              <a:gd fmla="val 16667" name="adj"/>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800">
                <a:solidFill>
                  <a:schemeClr val="dk1"/>
                </a:solidFill>
              </a:rPr>
              <a:t>GAP’s Loss of </a:t>
            </a:r>
            <a:r>
              <a:rPr lang="en-US" sz="1800">
                <a:solidFill>
                  <a:schemeClr val="dk1"/>
                </a:solidFill>
              </a:rPr>
              <a:t>Uniqueness</a:t>
            </a:r>
            <a:endParaRPr sz="1800">
              <a:solidFill>
                <a:schemeClr val="dk1"/>
              </a:solidFill>
            </a:endParaRPr>
          </a:p>
          <a:p>
            <a:pPr indent="0" lvl="0" marL="0" rtl="0" algn="l">
              <a:lnSpc>
                <a:spcPct val="90000"/>
              </a:lnSpc>
              <a:spcBef>
                <a:spcPts val="1000"/>
              </a:spcBef>
              <a:spcAft>
                <a:spcPts val="0"/>
              </a:spcAft>
              <a:buNone/>
            </a:pPr>
            <a:r>
              <a:rPr i="1" lang="en-US" sz="1500">
                <a:solidFill>
                  <a:schemeClr val="accent3"/>
                </a:solidFill>
              </a:rPr>
              <a:t>More Classic than Trendy</a:t>
            </a:r>
            <a:endParaRPr i="1" sz="1500">
              <a:solidFill>
                <a:schemeClr val="accent3"/>
              </a:solidFill>
            </a:endParaRPr>
          </a:p>
        </p:txBody>
      </p:sp>
      <p:sp>
        <p:nvSpPr>
          <p:cNvPr id="351" name="Google Shape;351;p34"/>
          <p:cNvSpPr/>
          <p:nvPr/>
        </p:nvSpPr>
        <p:spPr>
          <a:xfrm>
            <a:off x="288100" y="4968236"/>
            <a:ext cx="359400" cy="3651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US"/>
              <a:t>3</a:t>
            </a:r>
            <a:endParaRPr/>
          </a:p>
        </p:txBody>
      </p:sp>
      <p:sp>
        <p:nvSpPr>
          <p:cNvPr id="352" name="Google Shape;352;p34"/>
          <p:cNvSpPr/>
          <p:nvPr/>
        </p:nvSpPr>
        <p:spPr>
          <a:xfrm>
            <a:off x="3635491" y="2194563"/>
            <a:ext cx="3720600" cy="914400"/>
          </a:xfrm>
          <a:prstGeom prst="roundRect">
            <a:avLst>
              <a:gd fmla="val 16667" name="adj"/>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sz="1800">
                <a:solidFill>
                  <a:schemeClr val="dk1"/>
                </a:solidFill>
              </a:rPr>
              <a:t>What are people looking for?</a:t>
            </a:r>
            <a:endParaRPr sz="1800">
              <a:solidFill>
                <a:schemeClr val="accent3"/>
              </a:solidFill>
            </a:endParaRPr>
          </a:p>
        </p:txBody>
      </p:sp>
      <p:sp>
        <p:nvSpPr>
          <p:cNvPr id="353" name="Google Shape;353;p34"/>
          <p:cNvSpPr/>
          <p:nvPr/>
        </p:nvSpPr>
        <p:spPr>
          <a:xfrm>
            <a:off x="3635491" y="3380306"/>
            <a:ext cx="3720600" cy="1148100"/>
          </a:xfrm>
          <a:prstGeom prst="roundRect">
            <a:avLst>
              <a:gd fmla="val 16667" name="adj"/>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None/>
            </a:pPr>
            <a:r>
              <a:rPr lang="en-US" sz="1800">
                <a:solidFill>
                  <a:schemeClr val="dk1"/>
                </a:solidFill>
              </a:rPr>
              <a:t>What is the competition doing?</a:t>
            </a:r>
            <a:endParaRPr i="1" sz="1800">
              <a:solidFill>
                <a:schemeClr val="accent3"/>
              </a:solidFill>
            </a:endParaRPr>
          </a:p>
        </p:txBody>
      </p:sp>
      <p:sp>
        <p:nvSpPr>
          <p:cNvPr id="354" name="Google Shape;354;p34"/>
          <p:cNvSpPr/>
          <p:nvPr/>
        </p:nvSpPr>
        <p:spPr>
          <a:xfrm>
            <a:off x="3635491" y="4815837"/>
            <a:ext cx="3720600" cy="914400"/>
          </a:xfrm>
          <a:prstGeom prst="roundRect">
            <a:avLst>
              <a:gd fmla="val 16667" name="adj"/>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None/>
            </a:pPr>
            <a:r>
              <a:rPr lang="en-US" sz="1800">
                <a:solidFill>
                  <a:schemeClr val="dk1"/>
                </a:solidFill>
              </a:rPr>
              <a:t>What do customers think </a:t>
            </a:r>
            <a:br>
              <a:rPr lang="en-US" sz="1800">
                <a:solidFill>
                  <a:schemeClr val="dk1"/>
                </a:solidFill>
              </a:rPr>
            </a:br>
            <a:r>
              <a:rPr lang="en-US" sz="1800">
                <a:solidFill>
                  <a:schemeClr val="dk1"/>
                </a:solidFill>
              </a:rPr>
              <a:t>about GAP?</a:t>
            </a:r>
            <a:endParaRPr i="1" sz="1800">
              <a:solidFill>
                <a:schemeClr val="accent3"/>
              </a:solidFill>
            </a:endParaRPr>
          </a:p>
        </p:txBody>
      </p:sp>
      <p:sp>
        <p:nvSpPr>
          <p:cNvPr id="355" name="Google Shape;355;p34"/>
          <p:cNvSpPr/>
          <p:nvPr/>
        </p:nvSpPr>
        <p:spPr>
          <a:xfrm>
            <a:off x="1462550" y="1797925"/>
            <a:ext cx="1419900" cy="26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accent2"/>
                </a:solidFill>
              </a:rPr>
              <a:t>Challenge</a:t>
            </a:r>
            <a:endParaRPr sz="2100">
              <a:solidFill>
                <a:schemeClr val="accent2"/>
              </a:solidFill>
            </a:endParaRPr>
          </a:p>
        </p:txBody>
      </p:sp>
      <p:sp>
        <p:nvSpPr>
          <p:cNvPr id="356" name="Google Shape;356;p34"/>
          <p:cNvSpPr/>
          <p:nvPr/>
        </p:nvSpPr>
        <p:spPr>
          <a:xfrm>
            <a:off x="3462499" y="1797925"/>
            <a:ext cx="4066500" cy="26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accent2"/>
                </a:solidFill>
              </a:rPr>
              <a:t>Web Data helps to understand</a:t>
            </a:r>
            <a:endParaRPr sz="2100">
              <a:solidFill>
                <a:schemeClr val="accent2"/>
              </a:solidFill>
            </a:endParaRPr>
          </a:p>
        </p:txBody>
      </p:sp>
      <p:sp>
        <p:nvSpPr>
          <p:cNvPr id="357" name="Google Shape;357;p34"/>
          <p:cNvSpPr/>
          <p:nvPr/>
        </p:nvSpPr>
        <p:spPr>
          <a:xfrm>
            <a:off x="8681400" y="1797925"/>
            <a:ext cx="2056500" cy="269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accent2"/>
                </a:solidFill>
              </a:rPr>
              <a:t>Implementation</a:t>
            </a:r>
            <a:endParaRPr sz="2100">
              <a:solidFill>
                <a:schemeClr val="accent2"/>
              </a:solidFill>
            </a:endParaRPr>
          </a:p>
        </p:txBody>
      </p:sp>
      <p:cxnSp>
        <p:nvCxnSpPr>
          <p:cNvPr id="358" name="Google Shape;358;p34"/>
          <p:cNvCxnSpPr>
            <a:stCxn id="355" idx="3"/>
            <a:endCxn id="356" idx="1"/>
          </p:cNvCxnSpPr>
          <p:nvPr/>
        </p:nvCxnSpPr>
        <p:spPr>
          <a:xfrm>
            <a:off x="2882450" y="1932625"/>
            <a:ext cx="579900" cy="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34"/>
          <p:cNvSpPr/>
          <p:nvPr/>
        </p:nvSpPr>
        <p:spPr>
          <a:xfrm>
            <a:off x="7642800" y="2194575"/>
            <a:ext cx="4133700" cy="914400"/>
          </a:xfrm>
          <a:prstGeom prst="roundRect">
            <a:avLst>
              <a:gd fmla="val 16667" name="adj"/>
            </a:avLst>
          </a:prstGeom>
          <a:noFill/>
          <a:ln>
            <a:noFill/>
          </a:ln>
        </p:spPr>
        <p:txBody>
          <a:bodyPr anchorCtr="0" anchor="ctr" bIns="45700" lIns="91425" spcFirstLastPara="1" rIns="91425" wrap="square" tIns="45700">
            <a:noAutofit/>
          </a:bodyPr>
          <a:lstStyle/>
          <a:p>
            <a:pPr indent="-190500" lvl="0" marL="285750" rtl="0" algn="l">
              <a:lnSpc>
                <a:spcPct val="100000"/>
              </a:lnSpc>
              <a:spcBef>
                <a:spcPts val="0"/>
              </a:spcBef>
              <a:spcAft>
                <a:spcPts val="0"/>
              </a:spcAft>
              <a:buClr>
                <a:schemeClr val="accent3"/>
              </a:buClr>
              <a:buSzPts val="1200"/>
              <a:buChar char="●"/>
            </a:pPr>
            <a:r>
              <a:rPr lang="en-US" sz="1800">
                <a:solidFill>
                  <a:schemeClr val="accent3"/>
                </a:solidFill>
              </a:rPr>
              <a:t>Browser Search Trends</a:t>
            </a:r>
            <a:endParaRPr sz="1800">
              <a:solidFill>
                <a:schemeClr val="accent3"/>
              </a:solidFill>
            </a:endParaRPr>
          </a:p>
          <a:p>
            <a:pPr indent="-190500" lvl="0" marL="285750" rtl="0" algn="l">
              <a:lnSpc>
                <a:spcPct val="100000"/>
              </a:lnSpc>
              <a:spcBef>
                <a:spcPts val="1000"/>
              </a:spcBef>
              <a:spcAft>
                <a:spcPts val="0"/>
              </a:spcAft>
              <a:buClr>
                <a:schemeClr val="accent3"/>
              </a:buClr>
              <a:buSzPts val="1200"/>
              <a:buChar char="●"/>
            </a:pPr>
            <a:r>
              <a:rPr lang="en-US" sz="1800">
                <a:solidFill>
                  <a:schemeClr val="accent3"/>
                </a:solidFill>
              </a:rPr>
              <a:t>Keyword search</a:t>
            </a:r>
            <a:endParaRPr sz="1800">
              <a:solidFill>
                <a:schemeClr val="accent3"/>
              </a:solidFill>
            </a:endParaRPr>
          </a:p>
        </p:txBody>
      </p:sp>
      <p:cxnSp>
        <p:nvCxnSpPr>
          <p:cNvPr id="360" name="Google Shape;360;p34"/>
          <p:cNvCxnSpPr>
            <a:stCxn id="356" idx="3"/>
            <a:endCxn id="357" idx="1"/>
          </p:cNvCxnSpPr>
          <p:nvPr/>
        </p:nvCxnSpPr>
        <p:spPr>
          <a:xfrm>
            <a:off x="7528999" y="1932625"/>
            <a:ext cx="1152300" cy="0"/>
          </a:xfrm>
          <a:prstGeom prst="straightConnector1">
            <a:avLst/>
          </a:prstGeom>
          <a:noFill/>
          <a:ln cap="flat" cmpd="sng" w="9525">
            <a:solidFill>
              <a:schemeClr val="dk2"/>
            </a:solidFill>
            <a:prstDash val="solid"/>
            <a:round/>
            <a:headEnd len="med" w="med" type="none"/>
            <a:tailEnd len="med" w="med" type="triangle"/>
          </a:ln>
        </p:spPr>
      </p:cxnSp>
      <p:sp>
        <p:nvSpPr>
          <p:cNvPr id="361" name="Google Shape;361;p34"/>
          <p:cNvSpPr/>
          <p:nvPr/>
        </p:nvSpPr>
        <p:spPr>
          <a:xfrm>
            <a:off x="7642800" y="3380302"/>
            <a:ext cx="4133700" cy="1148100"/>
          </a:xfrm>
          <a:prstGeom prst="roundRect">
            <a:avLst>
              <a:gd fmla="val 16667" name="adj"/>
            </a:avLst>
          </a:prstGeom>
          <a:noFill/>
          <a:ln>
            <a:noFill/>
          </a:ln>
        </p:spPr>
        <p:txBody>
          <a:bodyPr anchorCtr="0" anchor="ctr" bIns="45700" lIns="91425" spcFirstLastPara="1" rIns="91425" wrap="square" tIns="45700">
            <a:noAutofit/>
          </a:bodyPr>
          <a:lstStyle/>
          <a:p>
            <a:pPr indent="-190500" lvl="0" marL="285750" rtl="0" algn="l">
              <a:lnSpc>
                <a:spcPct val="90000"/>
              </a:lnSpc>
              <a:spcBef>
                <a:spcPts val="1000"/>
              </a:spcBef>
              <a:spcAft>
                <a:spcPts val="0"/>
              </a:spcAft>
              <a:buClr>
                <a:schemeClr val="accent3"/>
              </a:buClr>
              <a:buSzPts val="1200"/>
              <a:buChar char="●"/>
            </a:pPr>
            <a:r>
              <a:rPr lang="en-US" sz="1800">
                <a:solidFill>
                  <a:schemeClr val="accent3"/>
                </a:solidFill>
              </a:rPr>
              <a:t>Competitor </a:t>
            </a:r>
            <a:r>
              <a:rPr lang="en-US" sz="1800">
                <a:solidFill>
                  <a:schemeClr val="accent3"/>
                </a:solidFill>
              </a:rPr>
              <a:t>Product Portfolio </a:t>
            </a:r>
            <a:endParaRPr sz="1800">
              <a:solidFill>
                <a:schemeClr val="accent3"/>
              </a:solidFill>
            </a:endParaRPr>
          </a:p>
          <a:p>
            <a:pPr indent="-190500" lvl="0" marL="285750" rtl="0" algn="l">
              <a:lnSpc>
                <a:spcPct val="90000"/>
              </a:lnSpc>
              <a:spcBef>
                <a:spcPts val="1000"/>
              </a:spcBef>
              <a:spcAft>
                <a:spcPts val="0"/>
              </a:spcAft>
              <a:buClr>
                <a:schemeClr val="accent3"/>
              </a:buClr>
              <a:buSzPts val="1200"/>
              <a:buChar char="●"/>
            </a:pPr>
            <a:r>
              <a:rPr lang="en-US" sz="1800">
                <a:solidFill>
                  <a:schemeClr val="accent3"/>
                </a:solidFill>
              </a:rPr>
              <a:t>Amazon Product Listing &amp; Discounting Comparison</a:t>
            </a:r>
            <a:endParaRPr sz="1800">
              <a:solidFill>
                <a:schemeClr val="accent3"/>
              </a:solidFill>
            </a:endParaRPr>
          </a:p>
        </p:txBody>
      </p:sp>
      <p:sp>
        <p:nvSpPr>
          <p:cNvPr id="362" name="Google Shape;362;p34"/>
          <p:cNvSpPr/>
          <p:nvPr/>
        </p:nvSpPr>
        <p:spPr>
          <a:xfrm>
            <a:off x="7642800" y="4815828"/>
            <a:ext cx="4133700" cy="914400"/>
          </a:xfrm>
          <a:prstGeom prst="roundRect">
            <a:avLst>
              <a:gd fmla="val 16667" name="adj"/>
            </a:avLst>
          </a:prstGeom>
          <a:noFill/>
          <a:ln>
            <a:noFill/>
          </a:ln>
        </p:spPr>
        <p:txBody>
          <a:bodyPr anchorCtr="0" anchor="ctr" bIns="45700" lIns="91425" spcFirstLastPara="1" rIns="91425" wrap="square" tIns="45700">
            <a:noAutofit/>
          </a:bodyPr>
          <a:lstStyle/>
          <a:p>
            <a:pPr indent="-190500" lvl="0" marL="285750" rtl="0" algn="l">
              <a:lnSpc>
                <a:spcPct val="90000"/>
              </a:lnSpc>
              <a:spcBef>
                <a:spcPts val="1000"/>
              </a:spcBef>
              <a:spcAft>
                <a:spcPts val="0"/>
              </a:spcAft>
              <a:buClr>
                <a:schemeClr val="accent3"/>
              </a:buClr>
              <a:buSzPts val="1200"/>
              <a:buChar char="●"/>
            </a:pPr>
            <a:r>
              <a:rPr lang="en-US" sz="1800">
                <a:solidFill>
                  <a:schemeClr val="accent3"/>
                </a:solidFill>
              </a:rPr>
              <a:t>Reddit Sentiments</a:t>
            </a:r>
            <a:endParaRPr sz="1800">
              <a:solidFill>
                <a:schemeClr val="accent3"/>
              </a:solidFill>
            </a:endParaRPr>
          </a:p>
          <a:p>
            <a:pPr indent="-190500" lvl="0" marL="285750" rtl="0" algn="l">
              <a:lnSpc>
                <a:spcPct val="90000"/>
              </a:lnSpc>
              <a:spcBef>
                <a:spcPts val="1000"/>
              </a:spcBef>
              <a:spcAft>
                <a:spcPts val="0"/>
              </a:spcAft>
              <a:buClr>
                <a:schemeClr val="accent3"/>
              </a:buClr>
              <a:buSzPts val="1200"/>
              <a:buChar char="●"/>
            </a:pPr>
            <a:r>
              <a:rPr lang="en-US" sz="1800">
                <a:solidFill>
                  <a:schemeClr val="accent3"/>
                </a:solidFill>
              </a:rPr>
              <a:t>Amazon Review Sentiments</a:t>
            </a:r>
            <a:endParaRPr sz="1800">
              <a:solidFill>
                <a:schemeClr val="accent3"/>
              </a:solidFill>
            </a:endParaRPr>
          </a:p>
        </p:txBody>
      </p:sp>
      <p:cxnSp>
        <p:nvCxnSpPr>
          <p:cNvPr id="363" name="Google Shape;363;p34"/>
          <p:cNvCxnSpPr/>
          <p:nvPr/>
        </p:nvCxnSpPr>
        <p:spPr>
          <a:xfrm>
            <a:off x="793800" y="3248930"/>
            <a:ext cx="10972800" cy="9000"/>
          </a:xfrm>
          <a:prstGeom prst="straightConnector1">
            <a:avLst/>
          </a:prstGeom>
          <a:noFill/>
          <a:ln cap="flat" cmpd="sng" w="9525">
            <a:solidFill>
              <a:srgbClr val="B7B7B7"/>
            </a:solidFill>
            <a:prstDash val="dash"/>
            <a:round/>
            <a:headEnd len="med" w="med" type="none"/>
            <a:tailEnd len="med" w="med" type="none"/>
          </a:ln>
        </p:spPr>
      </p:cxnSp>
      <p:cxnSp>
        <p:nvCxnSpPr>
          <p:cNvPr id="364" name="Google Shape;364;p34"/>
          <p:cNvCxnSpPr/>
          <p:nvPr/>
        </p:nvCxnSpPr>
        <p:spPr>
          <a:xfrm>
            <a:off x="748825" y="4673235"/>
            <a:ext cx="10972800" cy="9000"/>
          </a:xfrm>
          <a:prstGeom prst="straightConnector1">
            <a:avLst/>
          </a:prstGeom>
          <a:noFill/>
          <a:ln cap="flat" cmpd="sng" w="9525">
            <a:solidFill>
              <a:srgbClr val="B7B7B7"/>
            </a:solidFill>
            <a:prstDash val="dash"/>
            <a:round/>
            <a:headEnd len="med" w="med" type="none"/>
            <a:tailEnd len="med" w="med" type="none"/>
          </a:ln>
        </p:spPr>
      </p:cxnSp>
      <p:cxnSp>
        <p:nvCxnSpPr>
          <p:cNvPr id="365" name="Google Shape;365;p34"/>
          <p:cNvCxnSpPr/>
          <p:nvPr/>
        </p:nvCxnSpPr>
        <p:spPr>
          <a:xfrm rot="5400000">
            <a:off x="5697604" y="3994664"/>
            <a:ext cx="3424200" cy="9000"/>
          </a:xfrm>
          <a:prstGeom prst="straightConnector1">
            <a:avLst/>
          </a:prstGeom>
          <a:noFill/>
          <a:ln cap="flat" cmpd="sng" w="9525">
            <a:solidFill>
              <a:srgbClr val="B7B7B7"/>
            </a:solidFill>
            <a:prstDash val="dash"/>
            <a:round/>
            <a:headEnd len="med" w="med" type="none"/>
            <a:tailEnd len="med" w="med" type="none"/>
          </a:ln>
        </p:spPr>
      </p:cxnSp>
      <p:cxnSp>
        <p:nvCxnSpPr>
          <p:cNvPr id="366" name="Google Shape;366;p34"/>
          <p:cNvCxnSpPr/>
          <p:nvPr/>
        </p:nvCxnSpPr>
        <p:spPr>
          <a:xfrm rot="5400000">
            <a:off x="1869779" y="3994664"/>
            <a:ext cx="3424200" cy="9000"/>
          </a:xfrm>
          <a:prstGeom prst="straightConnector1">
            <a:avLst/>
          </a:prstGeom>
          <a:noFill/>
          <a:ln cap="flat" cmpd="sng" w="9525">
            <a:solidFill>
              <a:srgbClr val="B7B7B7"/>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3" name="Google Shape;373;p35"/>
          <p:cNvPicPr preferRelativeResize="0"/>
          <p:nvPr/>
        </p:nvPicPr>
        <p:blipFill>
          <a:blip r:embed="rId3">
            <a:alphaModFix/>
          </a:blip>
          <a:stretch>
            <a:fillRect/>
          </a:stretch>
        </p:blipFill>
        <p:spPr>
          <a:xfrm>
            <a:off x="2843993" y="1041550"/>
            <a:ext cx="6504014" cy="5248876"/>
          </a:xfrm>
          <a:prstGeom prst="rect">
            <a:avLst/>
          </a:prstGeom>
          <a:noFill/>
          <a:ln>
            <a:noFill/>
          </a:ln>
        </p:spPr>
      </p:pic>
      <p:sp>
        <p:nvSpPr>
          <p:cNvPr id="374" name="Google Shape;374;p35"/>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US" sz="2700"/>
              <a:t>We used the following analyses…</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p:nvPr/>
        </p:nvSpPr>
        <p:spPr>
          <a:xfrm>
            <a:off x="7494525" y="4323875"/>
            <a:ext cx="3513900" cy="842100"/>
          </a:xfrm>
          <a:prstGeom prst="roundRect">
            <a:avLst>
              <a:gd fmla="val 16667" name="adj"/>
            </a:avLst>
          </a:prstGeom>
          <a:solidFill>
            <a:srgbClr val="D3939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GAP and Banana Republic</a:t>
            </a:r>
            <a:r>
              <a:rPr lang="en-US">
                <a:solidFill>
                  <a:schemeClr val="dk1"/>
                </a:solidFill>
              </a:rPr>
              <a:t> stayed flat or went down</a:t>
            </a:r>
            <a:endParaRPr/>
          </a:p>
        </p:txBody>
      </p:sp>
      <p:pic>
        <p:nvPicPr>
          <p:cNvPr id="380" name="Google Shape;380;p36" title="Chart"/>
          <p:cNvPicPr preferRelativeResize="0"/>
          <p:nvPr/>
        </p:nvPicPr>
        <p:blipFill>
          <a:blip r:embed="rId3">
            <a:alphaModFix/>
          </a:blip>
          <a:stretch>
            <a:fillRect/>
          </a:stretch>
        </p:blipFill>
        <p:spPr>
          <a:xfrm>
            <a:off x="245250" y="1599827"/>
            <a:ext cx="6905301" cy="3812296"/>
          </a:xfrm>
          <a:prstGeom prst="rect">
            <a:avLst/>
          </a:prstGeom>
          <a:noFill/>
          <a:ln>
            <a:noFill/>
          </a:ln>
        </p:spPr>
      </p:pic>
      <p:sp>
        <p:nvSpPr>
          <p:cNvPr id="381" name="Google Shape;381;p36"/>
          <p:cNvSpPr/>
          <p:nvPr/>
        </p:nvSpPr>
        <p:spPr>
          <a:xfrm>
            <a:off x="7494525" y="3107350"/>
            <a:ext cx="3513900" cy="842100"/>
          </a:xfrm>
          <a:prstGeom prst="roundRect">
            <a:avLst>
              <a:gd fmla="val 16667" name="adj"/>
            </a:avLst>
          </a:prstGeom>
          <a:solidFill>
            <a:srgbClr val="F4D1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Old Navy grew at a rate more than market size growth</a:t>
            </a:r>
            <a:endParaRPr/>
          </a:p>
        </p:txBody>
      </p:sp>
      <p:sp>
        <p:nvSpPr>
          <p:cNvPr id="382" name="Google Shape;382;p36"/>
          <p:cNvSpPr/>
          <p:nvPr/>
        </p:nvSpPr>
        <p:spPr>
          <a:xfrm>
            <a:off x="7494525" y="1890825"/>
            <a:ext cx="3513900" cy="842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Apparel Market Size grew at an average of +2.5% from 2011 to 2019*</a:t>
            </a:r>
            <a:endParaRPr/>
          </a:p>
        </p:txBody>
      </p:sp>
      <p:cxnSp>
        <p:nvCxnSpPr>
          <p:cNvPr id="383" name="Google Shape;383;p36"/>
          <p:cNvCxnSpPr/>
          <p:nvPr/>
        </p:nvCxnSpPr>
        <p:spPr>
          <a:xfrm>
            <a:off x="3343831" y="2447375"/>
            <a:ext cx="0" cy="2617800"/>
          </a:xfrm>
          <a:prstGeom prst="straightConnector1">
            <a:avLst/>
          </a:prstGeom>
          <a:noFill/>
          <a:ln cap="flat" cmpd="sng" w="19050">
            <a:solidFill>
              <a:srgbClr val="434343"/>
            </a:solidFill>
            <a:prstDash val="dashDot"/>
            <a:round/>
            <a:headEnd len="med" w="med" type="none"/>
            <a:tailEnd len="med" w="med" type="none"/>
          </a:ln>
        </p:spPr>
      </p:cxnSp>
      <p:sp>
        <p:nvSpPr>
          <p:cNvPr id="384" name="Google Shape;384;p36"/>
          <p:cNvSpPr/>
          <p:nvPr/>
        </p:nvSpPr>
        <p:spPr>
          <a:xfrm>
            <a:off x="3291091" y="4725190"/>
            <a:ext cx="3064800" cy="300600"/>
          </a:xfrm>
          <a:prstGeom prst="roundRect">
            <a:avLst>
              <a:gd fmla="val 0" name="adj"/>
            </a:avLst>
          </a:prstGeom>
          <a:noFill/>
          <a:ln>
            <a:noFill/>
          </a:ln>
        </p:spPr>
        <p:txBody>
          <a:bodyPr anchorCtr="0" anchor="b" bIns="27425" lIns="91425" spcFirstLastPara="1" rIns="91425" wrap="square" tIns="91425">
            <a:noAutofit/>
          </a:bodyPr>
          <a:lstStyle/>
          <a:p>
            <a:pPr indent="0" lvl="0" marL="0" rtl="0" algn="l">
              <a:spcBef>
                <a:spcPts val="0"/>
              </a:spcBef>
              <a:spcAft>
                <a:spcPts val="0"/>
              </a:spcAft>
              <a:buNone/>
            </a:pPr>
            <a:r>
              <a:rPr lang="en-US" sz="1100"/>
              <a:t>Product 3.0</a:t>
            </a:r>
            <a:endParaRPr sz="1100"/>
          </a:p>
        </p:txBody>
      </p:sp>
      <p:sp>
        <p:nvSpPr>
          <p:cNvPr id="385" name="Google Shape;385;p36"/>
          <p:cNvSpPr/>
          <p:nvPr/>
        </p:nvSpPr>
        <p:spPr>
          <a:xfrm>
            <a:off x="-8025" y="5781650"/>
            <a:ext cx="12192000" cy="66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chemeClr val="lt1"/>
                </a:solidFill>
              </a:rPr>
              <a:t>Big Data driven approach didn’t help to change the course for Gap and Banana Republic, but Old Navy grew. Economical </a:t>
            </a:r>
            <a:r>
              <a:rPr i="1" lang="en-US">
                <a:solidFill>
                  <a:schemeClr val="lt1"/>
                </a:solidFill>
              </a:rPr>
              <a:t>fashion brands like Old Navy might benefit more from real-time data, while Banana Republic, a premium brand, may still need a touch of traditional creative influence</a:t>
            </a:r>
            <a:endParaRPr i="1">
              <a:solidFill>
                <a:schemeClr val="lt1"/>
              </a:solidFill>
            </a:endParaRPr>
          </a:p>
        </p:txBody>
      </p:sp>
      <p:sp>
        <p:nvSpPr>
          <p:cNvPr id="386" name="Google Shape;386;p36"/>
          <p:cNvSpPr txBox="1"/>
          <p:nvPr/>
        </p:nvSpPr>
        <p:spPr>
          <a:xfrm>
            <a:off x="245250" y="6567325"/>
            <a:ext cx="4142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chemeClr val="dk1"/>
                </a:solidFill>
              </a:rPr>
              <a:t>* Source - </a:t>
            </a:r>
            <a:r>
              <a:rPr lang="en-US" sz="800" u="sng">
                <a:solidFill>
                  <a:schemeClr val="hlink"/>
                </a:solidFill>
                <a:hlinkClick r:id="rId4"/>
              </a:rPr>
              <a:t>Global Data - Market Size of Retail Clothing in US</a:t>
            </a:r>
            <a:endParaRPr sz="800">
              <a:solidFill>
                <a:schemeClr val="dk1"/>
              </a:solidFill>
            </a:endParaRPr>
          </a:p>
        </p:txBody>
      </p:sp>
      <p:sp>
        <p:nvSpPr>
          <p:cNvPr id="387" name="Google Shape;387;p36"/>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2700"/>
              <a:t>Financial Analysis - 10K Filings</a:t>
            </a:r>
            <a:endParaRPr sz="2700"/>
          </a:p>
        </p:txBody>
      </p:sp>
      <p:sp>
        <p:nvSpPr>
          <p:cNvPr id="388" name="Google Shape;388;p36"/>
          <p:cNvSpPr txBox="1"/>
          <p:nvPr/>
        </p:nvSpPr>
        <p:spPr>
          <a:xfrm>
            <a:off x="468086" y="877650"/>
            <a:ext cx="10308000" cy="39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666666"/>
                </a:solidFill>
              </a:rPr>
              <a:t>Was Peck correct in firing his creative directors and replacing them with a big data- driven creative process? Why or why not?</a:t>
            </a:r>
            <a:endParaRPr sz="1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nvSpPr>
        <p:spPr>
          <a:xfrm>
            <a:off x="2958950" y="-4126525"/>
            <a:ext cx="8070900" cy="28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sp>
        <p:nvSpPr>
          <p:cNvPr id="394" name="Google Shape;394;p37"/>
          <p:cNvSpPr txBox="1"/>
          <p:nvPr/>
        </p:nvSpPr>
        <p:spPr>
          <a:xfrm>
            <a:off x="7660075" y="1776300"/>
            <a:ext cx="36105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395" name="Google Shape;395;p37"/>
          <p:cNvPicPr preferRelativeResize="0"/>
          <p:nvPr/>
        </p:nvPicPr>
        <p:blipFill>
          <a:blip r:embed="rId3">
            <a:alphaModFix/>
          </a:blip>
          <a:stretch>
            <a:fillRect/>
          </a:stretch>
        </p:blipFill>
        <p:spPr>
          <a:xfrm>
            <a:off x="504500" y="1427588"/>
            <a:ext cx="3685225" cy="2961546"/>
          </a:xfrm>
          <a:prstGeom prst="rect">
            <a:avLst/>
          </a:prstGeom>
          <a:noFill/>
          <a:ln>
            <a:noFill/>
          </a:ln>
        </p:spPr>
      </p:pic>
      <p:pic>
        <p:nvPicPr>
          <p:cNvPr id="396" name="Google Shape;396;p37"/>
          <p:cNvPicPr preferRelativeResize="0"/>
          <p:nvPr/>
        </p:nvPicPr>
        <p:blipFill>
          <a:blip r:embed="rId4">
            <a:alphaModFix/>
          </a:blip>
          <a:stretch>
            <a:fillRect/>
          </a:stretch>
        </p:blipFill>
        <p:spPr>
          <a:xfrm>
            <a:off x="7208090" y="1427602"/>
            <a:ext cx="3537425" cy="2774450"/>
          </a:xfrm>
          <a:prstGeom prst="rect">
            <a:avLst/>
          </a:prstGeom>
          <a:noFill/>
          <a:ln>
            <a:noFill/>
          </a:ln>
        </p:spPr>
      </p:pic>
      <p:graphicFrame>
        <p:nvGraphicFramePr>
          <p:cNvPr id="397" name="Google Shape;397;p37"/>
          <p:cNvGraphicFramePr/>
          <p:nvPr/>
        </p:nvGraphicFramePr>
        <p:xfrm>
          <a:off x="504500" y="4893575"/>
          <a:ext cx="3000000" cy="3000000"/>
        </p:xfrm>
        <a:graphic>
          <a:graphicData uri="http://schemas.openxmlformats.org/drawingml/2006/table">
            <a:tbl>
              <a:tblPr>
                <a:noFill/>
                <a:tableStyleId>{9F5CDE8C-DD5B-41B9-8FDE-1FAFE5772B4C}</a:tableStyleId>
              </a:tblPr>
              <a:tblGrid>
                <a:gridCol w="2861925"/>
                <a:gridCol w="3077075"/>
                <a:gridCol w="5244000"/>
              </a:tblGrid>
              <a:tr h="351475">
                <a:tc>
                  <a:txBody>
                    <a:bodyPr/>
                    <a:lstStyle/>
                    <a:p>
                      <a:pPr indent="0" lvl="0" marL="0" rtl="0" algn="ctr">
                        <a:spcBef>
                          <a:spcPts val="0"/>
                        </a:spcBef>
                        <a:spcAft>
                          <a:spcPts val="0"/>
                        </a:spcAft>
                        <a:buNone/>
                      </a:pPr>
                      <a:r>
                        <a:rPr lang="en-US">
                          <a:solidFill>
                            <a:schemeClr val="accent3"/>
                          </a:solidFill>
                        </a:rPr>
                        <a:t>Data Available</a:t>
                      </a:r>
                      <a:endParaRPr>
                        <a:solidFill>
                          <a:schemeClr val="accent3"/>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chemeClr val="accent3"/>
                          </a:solidFill>
                        </a:rPr>
                        <a:t>Analytical Solution</a:t>
                      </a:r>
                      <a:endParaRPr>
                        <a:solidFill>
                          <a:schemeClr val="accent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accent3"/>
                          </a:solidFill>
                        </a:rPr>
                        <a:t>Business Impact</a:t>
                      </a:r>
                      <a:endParaRPr>
                        <a:solidFill>
                          <a:schemeClr val="accent3"/>
                        </a:solidFill>
                      </a:endParaRPr>
                    </a:p>
                  </a:txBody>
                  <a:tcPr marT="91425" marB="91425" marR="91425" marL="91425">
                    <a:lnL cap="flat" cmpd="sng" w="9525">
                      <a:solidFill>
                        <a:srgbClr val="9E9E9E"/>
                      </a:solidFill>
                      <a:prstDash val="solid"/>
                      <a:round/>
                      <a:headEnd len="sm" w="sm" type="none"/>
                      <a:tailEnd len="sm" w="sm" type="none"/>
                    </a:lnL>
                  </a:tcPr>
                </a:tc>
              </a:tr>
              <a:tr h="489775">
                <a:tc>
                  <a:txBody>
                    <a:bodyPr/>
                    <a:lstStyle/>
                    <a:p>
                      <a:pPr indent="0" lvl="0" marL="0" rtl="0" algn="l">
                        <a:spcBef>
                          <a:spcPts val="0"/>
                        </a:spcBef>
                        <a:spcAft>
                          <a:spcPts val="0"/>
                        </a:spcAft>
                        <a:buNone/>
                      </a:pPr>
                      <a:r>
                        <a:rPr lang="en-US" sz="1200">
                          <a:solidFill>
                            <a:schemeClr val="dk1"/>
                          </a:solidFill>
                        </a:rPr>
                        <a:t>Fetching trend search values from google trend using python’s pytrend library </a:t>
                      </a:r>
                      <a:endParaRPr sz="1200">
                        <a:solidFill>
                          <a:schemeClr val="dk1"/>
                        </a:solidFill>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200">
                          <a:solidFill>
                            <a:schemeClr val="dk1"/>
                          </a:solidFill>
                        </a:rPr>
                        <a:t>Using high-volume search keywords as indicators of potential fashion trends.</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t>Companies can shape their product lineups based on search trends, as these trends reveal consumer interest. For example, the data indicates that denim jackets are a trending topic within the denim category, suggesting a strong demand for this product. Google Trends also provides search values on a regional level.</a:t>
                      </a:r>
                      <a:endParaRPr sz="1200"/>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
        <p:nvSpPr>
          <p:cNvPr id="398" name="Google Shape;398;p37"/>
          <p:cNvSpPr/>
          <p:nvPr/>
        </p:nvSpPr>
        <p:spPr>
          <a:xfrm>
            <a:off x="5010413" y="2414825"/>
            <a:ext cx="1377000" cy="78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a:t>
            </a:r>
            <a:endParaRPr/>
          </a:p>
        </p:txBody>
      </p:sp>
      <p:pic>
        <p:nvPicPr>
          <p:cNvPr id="399" name="Google Shape;399;p37"/>
          <p:cNvPicPr preferRelativeResize="0"/>
          <p:nvPr/>
        </p:nvPicPr>
        <p:blipFill>
          <a:blip r:embed="rId5">
            <a:alphaModFix/>
          </a:blip>
          <a:stretch>
            <a:fillRect/>
          </a:stretch>
        </p:blipFill>
        <p:spPr>
          <a:xfrm>
            <a:off x="9650050" y="72075"/>
            <a:ext cx="2541950" cy="975800"/>
          </a:xfrm>
          <a:prstGeom prst="rect">
            <a:avLst/>
          </a:prstGeom>
          <a:noFill/>
          <a:ln>
            <a:noFill/>
          </a:ln>
        </p:spPr>
      </p:pic>
      <p:sp>
        <p:nvSpPr>
          <p:cNvPr id="400" name="Google Shape;400;p37"/>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2700"/>
              <a:t>Optimize Product Lineup Based on Consumer Preferences</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